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1"/>
  </p:notesMasterIdLst>
  <p:sldIdLst>
    <p:sldId id="11092960" r:id="rId2"/>
    <p:sldId id="11092961" r:id="rId3"/>
    <p:sldId id="11092949" r:id="rId4"/>
    <p:sldId id="11092999" r:id="rId5"/>
    <p:sldId id="11093000" r:id="rId6"/>
    <p:sldId id="11093001" r:id="rId7"/>
    <p:sldId id="11093002" r:id="rId8"/>
    <p:sldId id="11093003" r:id="rId9"/>
    <p:sldId id="11093004" r:id="rId10"/>
    <p:sldId id="11093005" r:id="rId11"/>
    <p:sldId id="11093006" r:id="rId12"/>
    <p:sldId id="11093007" r:id="rId13"/>
    <p:sldId id="11093008" r:id="rId14"/>
    <p:sldId id="11093009" r:id="rId15"/>
    <p:sldId id="11093010" r:id="rId16"/>
    <p:sldId id="11092846" r:id="rId17"/>
    <p:sldId id="11092853" r:id="rId18"/>
    <p:sldId id="11092928" r:id="rId19"/>
    <p:sldId id="11092932" r:id="rId20"/>
    <p:sldId id="11092933" r:id="rId21"/>
    <p:sldId id="11092997" r:id="rId22"/>
    <p:sldId id="11092998" r:id="rId23"/>
    <p:sldId id="11092935" r:id="rId24"/>
    <p:sldId id="11092881" r:id="rId25"/>
    <p:sldId id="11092937" r:id="rId26"/>
    <p:sldId id="11092938" r:id="rId27"/>
    <p:sldId id="11093011" r:id="rId28"/>
    <p:sldId id="11093012" r:id="rId29"/>
    <p:sldId id="11093013" r:id="rId30"/>
    <p:sldId id="11093014" r:id="rId31"/>
    <p:sldId id="11093015" r:id="rId32"/>
    <p:sldId id="11093016" r:id="rId33"/>
    <p:sldId id="11093017" r:id="rId34"/>
    <p:sldId id="11093018" r:id="rId35"/>
    <p:sldId id="11093019" r:id="rId36"/>
    <p:sldId id="11093020" r:id="rId37"/>
    <p:sldId id="11093021" r:id="rId38"/>
    <p:sldId id="11093022" r:id="rId39"/>
    <p:sldId id="11092865" r:id="rId40"/>
  </p:sldIdLst>
  <p:sldSz cx="12192000" cy="6858000"/>
  <p:notesSz cx="6858000" cy="9144000"/>
  <p:embeddedFontLst>
    <p:embeddedFont>
      <p:font typeface="思源黑体 CN Heavy" panose="02010600030101010101" charset="-122"/>
      <p:bold r:id="rId42"/>
    </p:embeddedFont>
    <p:embeddedFont>
      <p:font typeface="思源黑体 CN Normal" panose="02010600030101010101" charset="-122"/>
      <p:regular r:id="rId43"/>
    </p:embeddedFont>
    <p:embeddedFont>
      <p:font typeface="等线" panose="02010600030101010101" pitchFamily="2" charset="-122"/>
      <p:regular r:id="rId44"/>
      <p:bold r:id="rId45"/>
    </p:embeddedFont>
    <p:embeddedFont>
      <p:font typeface="等线 Light" panose="02010600030101010101" pitchFamily="2" charset="-122"/>
      <p:regular r:id="rId46"/>
    </p:embeddedFont>
    <p:embeddedFont>
      <p:font typeface="微软雅黑" panose="020B0503020204020204" pitchFamily="34" charset="-122"/>
      <p:regular r:id="rId47"/>
      <p:bold r:id="rId48"/>
    </p:embeddedFont>
    <p:embeddedFont>
      <p:font typeface="优设标题黑" panose="00000500000000000000" pitchFamily="2" charset="-122"/>
      <p:regular r:id="rId49"/>
    </p:embeddedFont>
  </p:embeddedFontLst>
  <p:custDataLst>
    <p:tags r:id="rId5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982AC188-1858-4187-B73C-81BD960BA6A4}">
          <p14:sldIdLst>
            <p14:sldId id="11092960"/>
            <p14:sldId id="11092961"/>
            <p14:sldId id="11092949"/>
            <p14:sldId id="11092999"/>
            <p14:sldId id="11093000"/>
            <p14:sldId id="11093001"/>
            <p14:sldId id="11093002"/>
            <p14:sldId id="11093003"/>
            <p14:sldId id="11093004"/>
            <p14:sldId id="11093005"/>
            <p14:sldId id="11093006"/>
            <p14:sldId id="11093007"/>
            <p14:sldId id="11093008"/>
            <p14:sldId id="11093009"/>
            <p14:sldId id="11093010"/>
            <p14:sldId id="11092846"/>
            <p14:sldId id="11092853"/>
            <p14:sldId id="11092928"/>
            <p14:sldId id="11092932"/>
            <p14:sldId id="11092933"/>
            <p14:sldId id="11092997"/>
            <p14:sldId id="11092998"/>
            <p14:sldId id="11092935"/>
            <p14:sldId id="11092881"/>
            <p14:sldId id="11092937"/>
            <p14:sldId id="11092938"/>
            <p14:sldId id="11093011"/>
            <p14:sldId id="11093012"/>
            <p14:sldId id="11093013"/>
            <p14:sldId id="11093014"/>
            <p14:sldId id="11093015"/>
            <p14:sldId id="11093016"/>
            <p14:sldId id="11093017"/>
            <p14:sldId id="11093018"/>
            <p14:sldId id="11093019"/>
            <p14:sldId id="11093020"/>
            <p14:sldId id="11093021"/>
            <p14:sldId id="11093022"/>
            <p14:sldId id="11092865"/>
          </p14:sldIdLst>
        </p14:section>
        <p14:section name="目录页" id="{E0242D11-28C7-41A1-8622-364CF78916A1}">
          <p14:sldIdLst/>
        </p14:section>
        <p14:section name="过渡页" id="{8DAFB86A-FCA8-46FA-89DC-E343732D2CA8}">
          <p14:sldIdLst/>
        </p14:section>
        <p14:section name="正文页" id="{4F401BA5-2235-4028-82AF-F64549802210}">
          <p14:sldIdLst/>
        </p14:section>
        <p14:section name="结尾页" id="{32F698CC-D5D7-47C6-A144-4A13E479C25A}">
          <p14:sldIdLst/>
        </p14:section>
        <p14:section name="配色方案" id="{08C33C9D-FE37-4095-BCFB-98D9B7E595BC}">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4A5"/>
    <a:srgbClr val="1A73A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86" autoAdjust="0"/>
    <p:restoredTop sz="82756" autoAdjust="0"/>
  </p:normalViewPr>
  <p:slideViewPr>
    <p:cSldViewPr snapToGrid="0">
      <p:cViewPr>
        <p:scale>
          <a:sx n="66" d="100"/>
          <a:sy n="66" d="100"/>
        </p:scale>
        <p:origin x="1164" y="591"/>
      </p:cViewPr>
      <p:guideLst/>
    </p:cSldViewPr>
  </p:slideViewPr>
  <p:notesTextViewPr>
    <p:cViewPr>
      <p:scale>
        <a:sx n="150" d="100"/>
        <a:sy n="150"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font" Target="fonts/font1.fntdata"/><Relationship Id="rId47" Type="http://schemas.openxmlformats.org/officeDocument/2006/relationships/font" Target="fonts/font6.fntdata"/><Relationship Id="rId50" Type="http://schemas.openxmlformats.org/officeDocument/2006/relationships/tags" Target="tags/tag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font" Target="fonts/font4.fntdata"/><Relationship Id="rId53" Type="http://schemas.openxmlformats.org/officeDocument/2006/relationships/theme" Target="theme/theme1.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font" Target="fonts/font3.fntdata"/><Relationship Id="rId52"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font" Target="fonts/font2.fntdata"/><Relationship Id="rId48" Type="http://schemas.openxmlformats.org/officeDocument/2006/relationships/font" Target="fonts/font7.fntdata"/><Relationship Id="rId8" Type="http://schemas.openxmlformats.org/officeDocument/2006/relationships/slide" Target="slides/slide7.xml"/><Relationship Id="rId51"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font" Target="fonts/font5.fntdata"/><Relationship Id="rId20" Type="http://schemas.openxmlformats.org/officeDocument/2006/relationships/slide" Target="slides/slide19.xml"/><Relationship Id="rId41" Type="http://schemas.openxmlformats.org/officeDocument/2006/relationships/notesMaster" Target="notesMasters/notesMaster1.xml"/><Relationship Id="rId54"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15A58-E49B-4A20-80E7-584CD1194DAC}" type="datetimeFigureOut">
              <a:rPr lang="zh-CN" altLang="en-US" smtClean="0"/>
              <a:t>2024/12/17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684D8-23E4-435C-94C4-27994CF0C493}"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6</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zh-CN" altLang="en-US">
                <a:sym typeface="+mn-ea"/>
              </a:rPr>
              <a:t>据调查显示</a:t>
            </a:r>
            <a:r>
              <a:rPr lang="en-US" altLang="zh-CN">
                <a:sym typeface="+mn-ea"/>
              </a:rPr>
              <a:t> </a:t>
            </a:r>
            <a:r>
              <a:rPr lang="zh-CN" altLang="en-US">
                <a:sym typeface="+mn-ea"/>
              </a:rPr>
              <a:t>在</a:t>
            </a:r>
            <a:r>
              <a:rPr lang="en-US" altLang="zh-CN">
                <a:sym typeface="+mn-ea"/>
              </a:rPr>
              <a:t>2022</a:t>
            </a:r>
            <a:r>
              <a:rPr lang="zh-CN" altLang="en-US">
                <a:sym typeface="+mn-ea"/>
              </a:rPr>
              <a:t>年的时候</a:t>
            </a:r>
          </a:p>
          <a:p>
            <a:r>
              <a:rPr lang="zh-CN" altLang="en-US">
                <a:sym typeface="+mn-ea"/>
              </a:rPr>
              <a:t>车网互动，即电动汽车作为新型移动储能单元，通过充电桩与电网进行能量和信息的互动，参与削峰填谷、虚拟电厂、聚合交易等应用场景。</a:t>
            </a:r>
            <a:endParaRPr lang="zh-CN" altLang="en-US"/>
          </a:p>
          <a:p>
            <a:endParaRPr lang="zh-CN" altLang="en-US"/>
          </a:p>
          <a:p>
            <a:endParaRPr lang="zh-CN" altLang="en-US"/>
          </a:p>
          <a:p>
            <a:r>
              <a:rPr lang="en-US" altLang="zh-CN"/>
              <a:t>1.</a:t>
            </a:r>
            <a:r>
              <a:rPr lang="zh-CN" altLang="en-US"/>
              <a:t>国网无锡供电公司开发了分时段积分模式：按照用电峰、谷时段，上午</a:t>
            </a:r>
            <a:r>
              <a:rPr lang="en-US" altLang="zh-CN"/>
              <a:t>8</a:t>
            </a:r>
            <a:r>
              <a:rPr lang="zh-CN" altLang="en-US"/>
              <a:t>点到</a:t>
            </a:r>
            <a:r>
              <a:rPr lang="en-US" altLang="zh-CN"/>
              <a:t>11</a:t>
            </a:r>
            <a:r>
              <a:rPr lang="zh-CN" altLang="en-US"/>
              <a:t>点、下午</a:t>
            </a:r>
            <a:r>
              <a:rPr lang="en-US" altLang="zh-CN"/>
              <a:t>5</a:t>
            </a:r>
            <a:r>
              <a:rPr lang="zh-CN" altLang="en-US"/>
              <a:t>点到晚</a:t>
            </a:r>
            <a:r>
              <a:rPr lang="en-US" altLang="zh-CN"/>
              <a:t>10</a:t>
            </a:r>
            <a:r>
              <a:rPr lang="zh-CN" altLang="en-US"/>
              <a:t>点间，每度能积累</a:t>
            </a:r>
            <a:r>
              <a:rPr lang="en-US" altLang="zh-CN"/>
              <a:t>150</a:t>
            </a:r>
            <a:r>
              <a:rPr lang="zh-CN" altLang="en-US"/>
              <a:t>积分；在上午</a:t>
            </a:r>
            <a:r>
              <a:rPr lang="en-US" altLang="zh-CN"/>
              <a:t>11</a:t>
            </a:r>
            <a:r>
              <a:rPr lang="zh-CN" altLang="en-US"/>
              <a:t>点到下午</a:t>
            </a:r>
            <a:r>
              <a:rPr lang="en-US" altLang="zh-CN"/>
              <a:t>1</a:t>
            </a:r>
            <a:r>
              <a:rPr lang="zh-CN" altLang="en-US"/>
              <a:t>点时段，每度能积累</a:t>
            </a:r>
            <a:r>
              <a:rPr lang="en-US" altLang="zh-CN"/>
              <a:t>35</a:t>
            </a:r>
            <a:r>
              <a:rPr lang="zh-CN" altLang="en-US"/>
              <a:t>积分；在下午</a:t>
            </a:r>
            <a:r>
              <a:rPr lang="en-US" altLang="zh-CN"/>
              <a:t>1</a:t>
            </a:r>
            <a:r>
              <a:rPr lang="zh-CN" altLang="en-US"/>
              <a:t>点到下午</a:t>
            </a:r>
            <a:r>
              <a:rPr lang="en-US" altLang="zh-CN"/>
              <a:t>5</a:t>
            </a:r>
            <a:r>
              <a:rPr lang="zh-CN" altLang="en-US"/>
              <a:t>点时段，每度能积累</a:t>
            </a:r>
            <a:r>
              <a:rPr lang="en-US" altLang="zh-CN"/>
              <a:t>100</a:t>
            </a:r>
            <a:r>
              <a:rPr lang="zh-CN" altLang="en-US"/>
              <a:t>积分；在晚</a:t>
            </a:r>
            <a:r>
              <a:rPr lang="en-US" altLang="zh-CN"/>
              <a:t>10</a:t>
            </a:r>
            <a:r>
              <a:rPr lang="zh-CN" altLang="en-US"/>
              <a:t>点到次日上午</a:t>
            </a:r>
            <a:r>
              <a:rPr lang="en-US" altLang="zh-CN"/>
              <a:t>8</a:t>
            </a:r>
            <a:r>
              <a:rPr lang="zh-CN" altLang="en-US"/>
              <a:t>点间，每度能积累</a:t>
            </a:r>
            <a:r>
              <a:rPr lang="en-US" altLang="zh-CN"/>
              <a:t>50</a:t>
            </a:r>
            <a:r>
              <a:rPr lang="zh-CN" altLang="en-US"/>
              <a:t>积分</a:t>
            </a:r>
            <a:r>
              <a:rPr lang="en-US" altLang="zh-CN"/>
              <a:t>——</a:t>
            </a:r>
            <a:r>
              <a:rPr lang="zh-CN" altLang="en-US"/>
              <a:t>每</a:t>
            </a:r>
            <a:r>
              <a:rPr lang="en-US" altLang="zh-CN"/>
              <a:t>100</a:t>
            </a:r>
            <a:r>
              <a:rPr lang="zh-CN" altLang="en-US"/>
              <a:t>积分可以兑换</a:t>
            </a:r>
            <a:r>
              <a:rPr lang="en-US" altLang="zh-CN"/>
              <a:t>3</a:t>
            </a:r>
            <a:r>
              <a:rPr lang="zh-CN" altLang="en-US"/>
              <a:t>度电的充电权益。</a:t>
            </a:r>
          </a:p>
          <a:p>
            <a:endParaRPr lang="en-US" altLang="zh-CN"/>
          </a:p>
          <a:p>
            <a:r>
              <a:rPr lang="zh-CN" altLang="en-US"/>
              <a:t>可以看到，积分制也意在引导车主在用电低谷时给汽车充电，并将多余的电在用电高峰时反向供电给电网。</a:t>
            </a:r>
            <a:br>
              <a:rPr lang="zh-CN" altLang="en-US"/>
            </a:br>
            <a:br>
              <a:rPr lang="zh-CN" altLang="en-US"/>
            </a:br>
            <a:br>
              <a:rPr lang="zh-CN" altLang="en-US"/>
            </a:br>
            <a:r>
              <a:rPr lang="en-US" altLang="zh-CN"/>
              <a:t>2.</a:t>
            </a:r>
            <a:r>
              <a:rPr lang="zh-CN" altLang="en-US"/>
              <a:t>另外在江苏无锡车网互动示范区，车主在城市快充站参与反向放电可获得每千瓦时电</a:t>
            </a:r>
            <a:r>
              <a:rPr lang="en-US" altLang="zh-CN"/>
              <a:t>2.4</a:t>
            </a:r>
            <a:r>
              <a:rPr lang="zh-CN" altLang="en-US"/>
              <a:t>元的收益，在办公园区则可获得每千瓦时电</a:t>
            </a:r>
            <a:r>
              <a:rPr lang="en-US" altLang="zh-CN"/>
              <a:t>0.8</a:t>
            </a:r>
            <a:r>
              <a:rPr lang="zh-CN" altLang="en-US"/>
              <a:t>元的收益。</a:t>
            </a:r>
            <a:endParaRPr lang="en-US" altLang="zh-CN"/>
          </a:p>
          <a:p>
            <a:r>
              <a:rPr lang="zh-CN" altLang="en-US"/>
              <a:t>通过在不同地点提供不同的收益，也可以引导车主根据电网的需求在不同的地点和时间进行放电，从而优化电力资源的分配。</a:t>
            </a:r>
            <a:br>
              <a:rPr lang="zh-CN" altLang="en-US"/>
            </a:br>
            <a:br>
              <a:rPr lang="zh-CN" altLang="en-US"/>
            </a:br>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28</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15000"/>
              </a:lnSpc>
              <a:spcBef>
                <a:spcPts val="0"/>
              </a:spcBef>
              <a:spcAft>
                <a:spcPts val="800"/>
              </a:spcAft>
              <a:buClrTx/>
              <a:buSzTx/>
              <a:buFontTx/>
              <a:buNone/>
              <a:tabLst/>
              <a:defRPr/>
            </a:pPr>
            <a:r>
              <a:rPr lang="en-US" altLang="zh-CN" sz="1800" dirty="0">
                <a:effectLst/>
                <a:latin typeface="等线" panose="02010600030101010101" pitchFamily="2" charset="-122"/>
                <a:cs typeface="Times New Roman" panose="02020603050405020304" pitchFamily="18" charset="0"/>
              </a:rPr>
              <a:t>V2G</a:t>
            </a:r>
            <a:r>
              <a:rPr lang="zh-CN" altLang="zh-CN" sz="1800" dirty="0">
                <a:effectLst/>
                <a:ea typeface="等线" panose="02010600030101010101" pitchFamily="2" charset="-122"/>
                <a:cs typeface="Times New Roman" panose="02020603050405020304" pitchFamily="18" charset="0"/>
              </a:rPr>
              <a:t>技术使用户有效降低了电动汽车的使用成本。</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电网负荷高、电价高时将车辆存储的能量出售给电网公司，从而获得经济收益。</a:t>
            </a:r>
            <a:r>
              <a:rPr lang="zh-CN" altLang="zh-CN" sz="1800" dirty="0">
                <a:effectLst/>
                <a:ea typeface="等线" panose="02010600030101010101" pitchFamily="2" charset="-122"/>
                <a:cs typeface="Times New Roman" panose="02020603050405020304" pitchFamily="18" charset="0"/>
              </a:rPr>
              <a:t>紧急情况下，还能利用</a:t>
            </a:r>
            <a:r>
              <a:rPr lang="en-US" altLang="zh-CN" sz="1800" dirty="0">
                <a:effectLst/>
                <a:ea typeface="等线" panose="02010600030101010101" pitchFamily="2" charset="-122"/>
                <a:cs typeface="Times New Roman" panose="02020603050405020304" pitchFamily="18" charset="0"/>
              </a:rPr>
              <a:t>V2G</a:t>
            </a:r>
            <a:r>
              <a:rPr lang="zh-CN" altLang="zh-CN" sz="1800" dirty="0">
                <a:effectLst/>
                <a:ea typeface="等线" panose="02010600030101010101" pitchFamily="2" charset="-122"/>
                <a:cs typeface="Times New Roman" panose="02020603050405020304" pitchFamily="18" charset="0"/>
              </a:rPr>
              <a:t>技术将具有电力输出功能的电动车当作紧急电源使用</a:t>
            </a:r>
            <a:r>
              <a:rPr lang="zh-CN" altLang="en-US" sz="1800" dirty="0">
                <a:effectLst/>
                <a:ea typeface="等线" panose="02010600030101010101" pitchFamily="2" charset="-122"/>
                <a:cs typeface="Times New Roman" panose="02020603050405020304" pitchFamily="18" charset="0"/>
              </a:rPr>
              <a:t>。</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通过控制充电桩</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V2G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系统的运行来调整电动汽车的充电和放电时间，从而在电网负荷高峰期间减轻负荷，平衡电网供需关系。可以减少因电动汽车大量发展带来的用电压力，还能提高电网运行效率和可靠性，减少电网在储能建设上的投资。</a:t>
            </a:r>
          </a:p>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29</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zh-CN" sz="1800" dirty="0">
                <a:effectLst/>
                <a:ea typeface="等线" panose="02010600030101010101" pitchFamily="2" charset="-122"/>
                <a:cs typeface="Times New Roman" panose="02020603050405020304" pitchFamily="18" charset="0"/>
              </a:rPr>
              <a:t>车主和新能源汽车制造商均担心</a:t>
            </a:r>
            <a:r>
              <a:rPr lang="en-US" altLang="zh-CN" sz="1800" dirty="0">
                <a:effectLst/>
                <a:ea typeface="等线" panose="02010600030101010101" pitchFamily="2" charset="-122"/>
                <a:cs typeface="Times New Roman" panose="02020603050405020304" pitchFamily="18" charset="0"/>
              </a:rPr>
              <a:t>V2G</a:t>
            </a:r>
            <a:r>
              <a:rPr lang="zh-CN" altLang="zh-CN" sz="1800" dirty="0">
                <a:effectLst/>
                <a:ea typeface="等线" panose="02010600030101010101" pitchFamily="2" charset="-122"/>
                <a:cs typeface="Times New Roman" panose="02020603050405020304" pitchFamily="18" charset="0"/>
              </a:rPr>
              <a:t>会加速电池老化并增加质保成本。新能源汽车制造商还需要进行汽车硬件和软件升级，生产成本上升，回报路径不明确，从而对投入研发存在观望心态。充电运营商面临盈利模式不清晰、回报周期较长的挑战，且需高成本升级充电桩，短期内难以实现经济效益。</a:t>
            </a:r>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30</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比如在电网端，国家电网需将主配网与柔性负荷、分布式发电、分布式储能等用户侧智能设备进行连接，建立面向用户的智慧能源控制与服务体系，才能逐步实现设备与电网的良性互动，满足削峰填谷、清洁能源消耗等电网调节需求。</a:t>
            </a:r>
          </a:p>
          <a:p>
            <a:r>
              <a:rPr lang="en-US" altLang="zh-CN" sz="1800" dirty="0">
                <a:effectLst/>
                <a:latin typeface="等线" panose="02010600030101010101" pitchFamily="2" charset="-122"/>
                <a:cs typeface="Times New Roman" panose="02020603050405020304" pitchFamily="18" charset="0"/>
              </a:rPr>
              <a:t>V2G</a:t>
            </a:r>
            <a:r>
              <a:rPr lang="zh-CN" altLang="zh-CN" sz="1800" dirty="0">
                <a:effectLst/>
                <a:ea typeface="等线" panose="02010600030101010101" pitchFamily="2" charset="-122"/>
                <a:cs typeface="Times New Roman" panose="02020603050405020304" pitchFamily="18" charset="0"/>
              </a:rPr>
              <a:t>推广或将造成配电网的电能质量问题。若电网的功率发生变化，其频率电压、电能质量无法跟随保障，对于电网而言也是不小的麻烦。</a:t>
            </a:r>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32</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33</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中国大型清洁能源基地主要分布于“三北”和西部地区，而能源消耗大户都在东部沿海省份。风能、光能波动性强，给并网发电带来了不小的挑战，而</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V2G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技术响应速度快，进出机制灵活，我们国家电网集中度高，十分有利于推广</a:t>
            </a:r>
            <a:r>
              <a:rPr lang="en-US" altLang="zh-CN" sz="1800" kern="100" dirty="0">
                <a:effectLst/>
                <a:latin typeface="等线" panose="02010600030101010101" pitchFamily="2" charset="-122"/>
                <a:ea typeface="等线" panose="02010600030101010101" pitchFamily="2" charset="-122"/>
                <a:cs typeface="Times New Roman" panose="02020603050405020304" pitchFamily="18" charset="0"/>
              </a:rPr>
              <a:t>V2G</a:t>
            </a:r>
            <a:r>
              <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rPr>
              <a:t>技术。</a:t>
            </a:r>
          </a:p>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34</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35</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36</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15</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pPr indent="0">
              <a:buFont typeface="Wingdings" panose="05000000000000000000" pitchFamily="2" charset="2"/>
              <a:buNone/>
            </a:pPr>
            <a:r>
              <a:rPr lang="zh-CN" altLang="en-US">
                <a:sym typeface="+mn-ea"/>
              </a:rPr>
              <a:t>桥梁作用，车辆侧和电网侧</a:t>
            </a:r>
          </a:p>
          <a:p>
            <a:pPr indent="0">
              <a:buFont typeface="Wingdings" panose="05000000000000000000" pitchFamily="2" charset="2"/>
              <a:buNone/>
            </a:pPr>
            <a:endParaRPr lang="zh-CN" altLang="en-US">
              <a:sym typeface="+mn-ea"/>
            </a:endParaRPr>
          </a:p>
          <a:p>
            <a:pPr indent="0">
              <a:buFont typeface="Wingdings" panose="05000000000000000000" pitchFamily="2" charset="2"/>
              <a:buNone/>
            </a:pPr>
            <a:endParaRPr lang="zh-CN" altLang="en-US" b="1" dirty="0">
              <a:latin typeface="微软雅黑" panose="020B0503020204020204" pitchFamily="34" charset="-122"/>
              <a:ea typeface="微软雅黑" panose="020B0503020204020204" pitchFamily="34" charset="-122"/>
              <a:sym typeface="+mn-ea"/>
            </a:endParaRPr>
          </a:p>
          <a:p>
            <a:pPr indent="0">
              <a:buFont typeface="Wingdings" panose="05000000000000000000" pitchFamily="2" charset="2"/>
              <a:buNone/>
            </a:pPr>
            <a:r>
              <a:rPr lang="zh-CN" altLang="en-US" b="1" dirty="0">
                <a:latin typeface="微软雅黑" panose="020B0503020204020204" pitchFamily="34" charset="-122"/>
                <a:ea typeface="微软雅黑" panose="020B0503020204020204" pitchFamily="34" charset="-122"/>
                <a:sym typeface="+mn-ea"/>
              </a:rPr>
              <a:t>双向充电桩作用：</a:t>
            </a:r>
          </a:p>
          <a:p>
            <a:pPr indent="0">
              <a:buFont typeface="Wingdings" panose="05000000000000000000" pitchFamily="2" charset="2"/>
              <a:buNone/>
            </a:pPr>
            <a:r>
              <a:rPr lang="zh-CN" altLang="en-US" u="sng" dirty="0">
                <a:latin typeface="微软雅黑" panose="020B0503020204020204" pitchFamily="34" charset="-122"/>
                <a:ea typeface="微软雅黑" panose="020B0503020204020204" pitchFamily="34" charset="-122"/>
                <a:sym typeface="+mn-ea"/>
              </a:rPr>
              <a:t>充电时</a:t>
            </a:r>
            <a:r>
              <a:rPr lang="zh-CN" altLang="en-US" dirty="0">
                <a:latin typeface="微软雅黑" panose="020B0503020204020204" pitchFamily="34" charset="-122"/>
                <a:ea typeface="微软雅黑" panose="020B0503020204020204" pitchFamily="34" charset="-122"/>
                <a:sym typeface="+mn-ea"/>
              </a:rPr>
              <a:t>，电网的交流电转换为电动汽车动力电池或者储能电池可以接受的直流电</a:t>
            </a:r>
            <a:r>
              <a:rPr lang="en-US" altLang="zh-CN" dirty="0">
                <a:latin typeface="微软雅黑" panose="020B0503020204020204" pitchFamily="34" charset="-122"/>
                <a:ea typeface="微软雅黑" panose="020B0503020204020204" pitchFamily="34" charset="-122"/>
                <a:sym typeface="+mn-ea"/>
              </a:rPr>
              <a:t>; </a:t>
            </a:r>
          </a:p>
          <a:p>
            <a:pPr indent="0">
              <a:buFont typeface="Wingdings" panose="05000000000000000000" pitchFamily="2" charset="2"/>
              <a:buNone/>
            </a:pPr>
            <a:r>
              <a:rPr lang="zh-CN" altLang="en-US" u="sng" dirty="0">
                <a:latin typeface="微软雅黑" panose="020B0503020204020204" pitchFamily="34" charset="-122"/>
                <a:ea typeface="微软雅黑" panose="020B0503020204020204" pitchFamily="34" charset="-122"/>
                <a:sym typeface="+mn-ea"/>
              </a:rPr>
              <a:t>放电时</a:t>
            </a:r>
            <a:r>
              <a:rPr lang="zh-CN" altLang="en-US" dirty="0">
                <a:latin typeface="微软雅黑" panose="020B0503020204020204" pitchFamily="34" charset="-122"/>
                <a:ea typeface="微软雅黑" panose="020B0503020204020204" pitchFamily="34" charset="-122"/>
                <a:sym typeface="+mn-ea"/>
              </a:rPr>
              <a:t>，电动汽车动力电池或储能电池的直流电转换为电网的交流电。</a:t>
            </a:r>
            <a:endParaRPr lang="zh-CN" altLang="en-US" dirty="0">
              <a:latin typeface="微软雅黑" panose="020B0503020204020204" pitchFamily="34" charset="-122"/>
              <a:ea typeface="微软雅黑" panose="020B0503020204020204" pitchFamily="34" charset="-122"/>
            </a:endParaRPr>
          </a:p>
          <a:p>
            <a:endParaRPr lang="zh-CN" altLang="en-US"/>
          </a:p>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从个体功能上升到与整个系统联动的功能</a:t>
            </a:r>
            <a:endParaRPr lang="zh-CN" altLang="en-US"/>
          </a:p>
          <a:p>
            <a:endParaRPr lang="en-US" altLang="zh-CN" dirty="0"/>
          </a:p>
          <a:p>
            <a:r>
              <a:rPr lang="en-US" altLang="zh-CN" dirty="0"/>
              <a:t>V2G</a:t>
            </a:r>
            <a:r>
              <a:rPr lang="zh-CN" altLang="en-US" dirty="0"/>
              <a:t>结构可以分成以下几层：</a:t>
            </a:r>
          </a:p>
          <a:p>
            <a:endParaRPr lang="zh-CN" altLang="en-US" dirty="0"/>
          </a:p>
          <a:p>
            <a:endParaRPr lang="zh-CN" altLang="en-US" dirty="0"/>
          </a:p>
          <a:p>
            <a:r>
              <a:rPr lang="zh-CN" altLang="en-US" dirty="0"/>
              <a:t>电网层</a:t>
            </a:r>
            <a:r>
              <a:rPr lang="en-US" altLang="zh-CN" dirty="0"/>
              <a:t> </a:t>
            </a:r>
            <a:r>
              <a:rPr lang="zh-CN" altLang="en-US" dirty="0"/>
              <a:t>最上层</a:t>
            </a:r>
            <a:r>
              <a:rPr lang="en-US" altLang="zh-CN" dirty="0"/>
              <a:t> </a:t>
            </a:r>
            <a:r>
              <a:rPr lang="zh-CN" altLang="en-US" dirty="0"/>
              <a:t>调控作用</a:t>
            </a:r>
            <a:r>
              <a:rPr lang="en-US" altLang="zh-CN" dirty="0"/>
              <a:t>  </a:t>
            </a:r>
            <a:r>
              <a:rPr lang="zh-CN" altLang="en-US" dirty="0"/>
              <a:t>信息</a:t>
            </a:r>
            <a:r>
              <a:rPr lang="en-US" altLang="zh-CN" dirty="0"/>
              <a:t> </a:t>
            </a:r>
            <a:r>
              <a:rPr lang="zh-CN" altLang="en-US" dirty="0"/>
              <a:t>算法</a:t>
            </a:r>
            <a:r>
              <a:rPr lang="en-US" altLang="zh-CN" dirty="0"/>
              <a:t> </a:t>
            </a:r>
            <a:r>
              <a:rPr lang="zh-CN" altLang="en-US" dirty="0"/>
              <a:t>调度</a:t>
            </a:r>
          </a:p>
          <a:p>
            <a:endParaRPr lang="zh-CN" altLang="en-US" dirty="0"/>
          </a:p>
          <a:p>
            <a:r>
              <a:rPr lang="zh-CN" altLang="en-US" dirty="0"/>
              <a:t>智能充放电层</a:t>
            </a:r>
            <a:r>
              <a:rPr lang="en-US" altLang="zh-CN" dirty="0"/>
              <a:t>  </a:t>
            </a:r>
            <a:r>
              <a:rPr lang="zh-CN" altLang="en-US" dirty="0"/>
              <a:t>充电桩</a:t>
            </a:r>
            <a:r>
              <a:rPr lang="en-US" altLang="zh-CN" dirty="0"/>
              <a:t>  </a:t>
            </a:r>
            <a:r>
              <a:rPr lang="zh-CN" altLang="en-US" dirty="0"/>
              <a:t>连接上下</a:t>
            </a:r>
            <a:r>
              <a:rPr lang="en-US" altLang="zh-CN" dirty="0"/>
              <a:t> “</a:t>
            </a:r>
            <a:r>
              <a:rPr lang="zh-CN" altLang="en-US" dirty="0"/>
              <a:t>对上</a:t>
            </a:r>
            <a:r>
              <a:rPr lang="en-US" altLang="zh-CN" dirty="0"/>
              <a:t>”  “</a:t>
            </a:r>
            <a:r>
              <a:rPr lang="zh-CN" altLang="en-US" dirty="0"/>
              <a:t>对下</a:t>
            </a:r>
            <a:r>
              <a:rPr lang="en-US" altLang="zh-CN" dirty="0"/>
              <a:t>”</a:t>
            </a:r>
            <a:r>
              <a:rPr lang="zh-CN" altLang="en-US" dirty="0"/>
              <a:t>控制充放电装置？</a:t>
            </a:r>
          </a:p>
          <a:p>
            <a:endParaRPr lang="zh-CN" altLang="en-US" dirty="0"/>
          </a:p>
          <a:p>
            <a:r>
              <a:rPr lang="zh-CN" altLang="en-US" dirty="0"/>
              <a:t>车辆层</a:t>
            </a:r>
            <a:r>
              <a:rPr lang="en-US" altLang="zh-CN" dirty="0"/>
              <a:t> </a:t>
            </a:r>
            <a:r>
              <a:rPr lang="zh-CN" altLang="en-US" dirty="0"/>
              <a:t>电池容量</a:t>
            </a:r>
            <a:r>
              <a:rPr lang="en-US" altLang="zh-CN" dirty="0"/>
              <a:t> </a:t>
            </a:r>
            <a:r>
              <a:rPr lang="zh-CN" altLang="en-US" dirty="0"/>
              <a:t>位置信息</a:t>
            </a:r>
            <a:r>
              <a:rPr lang="en-US" altLang="zh-CN" dirty="0"/>
              <a:t> </a:t>
            </a:r>
            <a:r>
              <a:rPr lang="zh-CN" altLang="en-US" dirty="0"/>
              <a:t>预计充电时间</a:t>
            </a:r>
          </a:p>
          <a:p>
            <a:endParaRPr lang="zh-CN" altLang="en-US" dirty="0"/>
          </a:p>
          <a:p>
            <a:r>
              <a:rPr lang="zh-CN" altLang="en-US" dirty="0"/>
              <a:t>其中，上下箭头表示</a:t>
            </a:r>
            <a:r>
              <a:rPr lang="en-US" altLang="zh-CN" dirty="0"/>
              <a:t> </a:t>
            </a:r>
            <a:r>
              <a:rPr lang="zh-CN" altLang="en-US" dirty="0"/>
              <a:t>电和信息的流通，这两点由后面会讲到的电网和通信协议实现</a:t>
            </a:r>
            <a:br>
              <a:rPr lang="zh-CN" altLang="en-US" dirty="0"/>
            </a:br>
            <a:br>
              <a:rPr lang="zh-CN" altLang="en-US" dirty="0"/>
            </a:br>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18</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重要</a:t>
            </a:r>
          </a:p>
        </p:txBody>
      </p:sp>
      <p:sp>
        <p:nvSpPr>
          <p:cNvPr id="4" name="灯片编号占位符 3"/>
          <p:cNvSpPr>
            <a:spLocks noGrp="1"/>
          </p:cNvSpPr>
          <p:nvPr>
            <p:ph type="sldNum" sz="quarter" idx="5"/>
          </p:nvPr>
        </p:nvSpPr>
        <p:spPr/>
        <p:txBody>
          <a:bodyPr/>
          <a:lstStyle/>
          <a:p>
            <a:fld id="{8E0684D8-23E4-435C-94C4-27994CF0C493}" type="slidenum">
              <a:rPr lang="zh-CN" altLang="en-US" smtClean="0"/>
              <a:t>19</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双向充放电允许电力双向流动，通过把车里的电反向送给电网，将电动汽车变为电网的</a:t>
            </a:r>
            <a:r>
              <a:rPr lang="en-US" altLang="zh-CN"/>
              <a:t>“</a:t>
            </a:r>
            <a:r>
              <a:rPr lang="zh-CN" altLang="en-US"/>
              <a:t>移动充电宝</a:t>
            </a:r>
            <a:r>
              <a:rPr lang="en-US" altLang="zh-CN"/>
              <a:t>”</a:t>
            </a:r>
          </a:p>
          <a:p>
            <a:endParaRPr lang="zh-CN" altLang="en-US">
              <a:sym typeface="+mn-ea"/>
            </a:endParaRPr>
          </a:p>
          <a:p>
            <a:r>
              <a:rPr lang="zh-CN" altLang="en-US">
                <a:sym typeface="+mn-ea"/>
              </a:rPr>
              <a:t>电动汽车数量多、分布广，具有</a:t>
            </a:r>
            <a:r>
              <a:rPr lang="zh-CN" altLang="en-US" b="1">
                <a:sym typeface="+mn-ea"/>
              </a:rPr>
              <a:t>时间和空间特性随机</a:t>
            </a:r>
            <a:r>
              <a:rPr lang="zh-CN" altLang="en-US">
                <a:sym typeface="+mn-ea"/>
              </a:rPr>
              <a:t>。</a:t>
            </a:r>
          </a:p>
          <a:p>
            <a:endParaRPr lang="zh-CN" altLang="en-US">
              <a:sym typeface="+mn-ea"/>
            </a:endParaRPr>
          </a:p>
          <a:p>
            <a:r>
              <a:rPr lang="zh-CN" altLang="en-US"/>
              <a:t>时间不确定性：电动汽车作为移动储能单元，其接入电网的时间和持续时长难以预测。车主的使用习惯（如上下班通勤、短途或长途驾驶等）决定了车辆是否有空闲时间参与</a:t>
            </a:r>
            <a:r>
              <a:rPr lang="en-US" altLang="zh-CN"/>
              <a:t>V2G</a:t>
            </a:r>
            <a:r>
              <a:rPr lang="zh-CN" altLang="en-US"/>
              <a:t>。</a:t>
            </a:r>
          </a:p>
          <a:p>
            <a:r>
              <a:rPr lang="zh-CN" altLang="en-US"/>
              <a:t>空间不确定性：电动汽车的停放位置分布可能不均衡，例如城市中心区域可能充电桩密集，但郊区和农村区域较少，影响整体</a:t>
            </a:r>
            <a:r>
              <a:rPr lang="en-US" altLang="zh-CN"/>
              <a:t>V2G</a:t>
            </a:r>
            <a:r>
              <a:rPr lang="zh-CN" altLang="en-US"/>
              <a:t>的可调度性。</a:t>
            </a:r>
          </a:p>
          <a:p>
            <a:endParaRPr lang="zh-CN" altLang="en-US"/>
          </a:p>
          <a:p>
            <a:endParaRPr lang="zh-CN" altLang="en-US"/>
          </a:p>
          <a:p>
            <a:r>
              <a:rPr lang="zh-CN" altLang="en-US">
                <a:sym typeface="+mn-ea"/>
              </a:rPr>
              <a:t>将大量的电动车纳入电网能量交互系统可能对现有电网基础设施提出挑战。如何</a:t>
            </a:r>
            <a:r>
              <a:rPr lang="zh-CN" altLang="en-US" b="1">
                <a:sym typeface="+mn-ea"/>
              </a:rPr>
              <a:t>实时可控地维持电量的供需平衡</a:t>
            </a:r>
            <a:r>
              <a:rPr lang="zh-CN" altLang="en-US">
                <a:sym typeface="+mn-ea"/>
              </a:rPr>
              <a:t>，</a:t>
            </a:r>
            <a:r>
              <a:rPr lang="zh-CN" altLang="en-US" b="1">
                <a:sym typeface="+mn-ea"/>
              </a:rPr>
              <a:t>如何精准有效地调度可用容量</a:t>
            </a:r>
            <a:r>
              <a:rPr lang="zh-CN" altLang="en-US">
                <a:sym typeface="+mn-ea"/>
              </a:rPr>
              <a:t>是</a:t>
            </a:r>
            <a:r>
              <a:rPr lang="en-US" altLang="zh-CN">
                <a:sym typeface="+mn-ea"/>
              </a:rPr>
              <a:t>V2G</a:t>
            </a:r>
            <a:r>
              <a:rPr lang="zh-CN" altLang="en-US">
                <a:sym typeface="+mn-ea"/>
              </a:rPr>
              <a:t>走向商业化的关键。</a:t>
            </a:r>
            <a:endParaRPr lang="zh-CN" altLang="en-US"/>
          </a:p>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20</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时间</a:t>
            </a:r>
          </a:p>
        </p:txBody>
      </p:sp>
      <p:sp>
        <p:nvSpPr>
          <p:cNvPr id="4" name="灯片编号占位符 3"/>
          <p:cNvSpPr>
            <a:spLocks noGrp="1"/>
          </p:cNvSpPr>
          <p:nvPr>
            <p:ph type="sldNum" sz="quarter" idx="5"/>
          </p:nvPr>
        </p:nvSpPr>
        <p:spPr/>
        <p:txBody>
          <a:bodyPr/>
          <a:lstStyle/>
          <a:p>
            <a:fld id="{8E0684D8-23E4-435C-94C4-27994CF0C493}" type="slidenum">
              <a:rPr lang="zh-CN" altLang="en-US" smtClean="0"/>
              <a:t>21</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V2G</a:t>
            </a:r>
            <a:r>
              <a:rPr lang="zh-CN" altLang="en-US"/>
              <a:t>等技术的发展：</a:t>
            </a:r>
            <a:r>
              <a:rPr lang="en-US" altLang="zh-CN"/>
              <a:t> </a:t>
            </a:r>
            <a:r>
              <a:rPr lang="zh-CN" altLang="en-US"/>
              <a:t>集中</a:t>
            </a:r>
            <a:r>
              <a:rPr lang="en-US" altLang="zh-CN"/>
              <a:t>--</a:t>
            </a:r>
            <a:r>
              <a:rPr lang="zh-CN" altLang="en-US"/>
              <a:t>分布</a:t>
            </a:r>
          </a:p>
          <a:p>
            <a:endParaRPr lang="zh-CN" altLang="en-US"/>
          </a:p>
          <a:p>
            <a:r>
              <a:rPr lang="zh-CN" altLang="en-US">
                <a:sym typeface="+mn-ea"/>
              </a:rPr>
              <a:t>？调度</a:t>
            </a:r>
            <a:endParaRPr lang="zh-CN" altLang="en-US"/>
          </a:p>
          <a:p>
            <a:r>
              <a:rPr lang="zh-CN" altLang="en-US"/>
              <a:t>源网荷储多能互补：</a:t>
            </a:r>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电源、电网、负荷、储能各个环节协调互动，实现系统安全、稳定、可靠的运行</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sym typeface="+mn-ea"/>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具体实现方式：</a:t>
            </a: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t>？</a:t>
            </a:r>
            <a:r>
              <a:rPr lang="en-US" altLang="zh-CN"/>
              <a:t>V2C</a:t>
            </a:r>
            <a:r>
              <a:rPr lang="zh-CN" altLang="en-US"/>
              <a:t>空间不确定性</a:t>
            </a:r>
          </a:p>
          <a:p>
            <a:r>
              <a:rPr lang="zh-CN" altLang="en-US">
                <a:sym typeface="+mn-ea"/>
              </a:rPr>
              <a:t>园区（居民区）级源网荷储一体化项目是分布最为广泛的一类项目，分布式和集中式电源均可参与，技术难度相对较小，也是未来新型电力系统最为基础的组成形式。</a:t>
            </a:r>
            <a:endParaRPr lang="zh-CN" altLang="en-US"/>
          </a:p>
          <a:p>
            <a:endParaRPr lang="zh-CN" altLang="en-US"/>
          </a:p>
          <a:p>
            <a:r>
              <a:rPr lang="zh-CN" altLang="en-US"/>
              <a:t>大数据、人工智能等新技术为依托，运用</a:t>
            </a:r>
            <a:r>
              <a:rPr lang="en-US" altLang="zh-CN"/>
              <a:t>“</a:t>
            </a:r>
            <a:r>
              <a:rPr lang="zh-CN" altLang="en-US"/>
              <a:t>互联网</a:t>
            </a:r>
            <a:r>
              <a:rPr lang="en-US" altLang="zh-CN"/>
              <a:t>+”</a:t>
            </a:r>
            <a:r>
              <a:rPr lang="zh-CN" altLang="en-US"/>
              <a:t>新模式，调动负荷侧调节响应能力。在城市商业区、综合体、居民区，依托</a:t>
            </a:r>
            <a:r>
              <a:rPr lang="zh-CN" altLang="en-US" b="1"/>
              <a:t>并网型微电网</a:t>
            </a:r>
            <a:r>
              <a:rPr lang="zh-CN" altLang="en-US"/>
              <a:t>和充电基础设施等来开展。</a:t>
            </a:r>
          </a:p>
          <a:p>
            <a:endParaRPr lang="zh-CN" altLang="en-US"/>
          </a:p>
          <a:p>
            <a:r>
              <a:rPr lang="zh-CN" altLang="en-US"/>
              <a:t>电动车位置的动态性：</a:t>
            </a:r>
            <a:endParaRPr lang="en-US" altLang="zh-CN"/>
          </a:p>
          <a:p>
            <a:r>
              <a:rPr lang="en-US" altLang="zh-CN"/>
              <a:t>1.</a:t>
            </a:r>
            <a:r>
              <a:rPr lang="zh-CN" altLang="en-US"/>
              <a:t>电动车作为储能设备的</a:t>
            </a:r>
            <a:r>
              <a:rPr lang="en-US" altLang="zh-CN"/>
              <a:t>“</a:t>
            </a:r>
            <a:r>
              <a:rPr lang="zh-CN" altLang="en-US"/>
              <a:t>移动性</a:t>
            </a:r>
            <a:r>
              <a:rPr lang="en-US" altLang="zh-CN"/>
              <a:t>”</a:t>
            </a:r>
            <a:r>
              <a:rPr lang="zh-CN" altLang="en-US"/>
              <a:t>如从居民区开到公司园区）。</a:t>
            </a:r>
          </a:p>
          <a:p>
            <a:r>
              <a:rPr lang="en-US" altLang="zh-CN"/>
              <a:t>2.</a:t>
            </a:r>
            <a:r>
              <a:rPr lang="zh-CN" altLang="en-US"/>
              <a:t>电动车接入点的不确定，任意一个充电站</a:t>
            </a:r>
          </a:p>
          <a:p>
            <a:endParaRPr lang="zh-CN" altLang="en-US" b="1">
              <a:sym typeface="+mn-ea"/>
            </a:endParaRPr>
          </a:p>
          <a:p>
            <a:endParaRPr lang="en-US" altLang="zh-CN"/>
          </a:p>
          <a:p>
            <a:r>
              <a:rPr lang="zh-CN" altLang="en-US" b="1">
                <a:sym typeface="+mn-ea"/>
              </a:rPr>
              <a:t>并网型微电网</a:t>
            </a:r>
          </a:p>
          <a:p>
            <a:r>
              <a:rPr lang="zh-CN" altLang="en-US">
                <a:sym typeface="+mn-ea"/>
              </a:rPr>
              <a:t>可以双向流动的局部电力系统，减少对主网的依赖</a:t>
            </a:r>
          </a:p>
          <a:p>
            <a:endParaRPr lang="zh-CN" altLang="en-US">
              <a:sym typeface="+mn-ea"/>
            </a:endParaRPr>
          </a:p>
          <a:p>
            <a:r>
              <a:rPr lang="en-US" altLang="zh-CN"/>
              <a:t>1. </a:t>
            </a:r>
            <a:r>
              <a:rPr lang="zh-CN" altLang="en-US"/>
              <a:t>本地能源的灵活调控，即使电动车突然离开某个区域（例如居民区），可以动态整合分布式能源（如光伏、风电）</a:t>
            </a:r>
          </a:p>
          <a:p>
            <a:r>
              <a:rPr lang="en-US" altLang="zh-CN"/>
              <a:t>2.</a:t>
            </a:r>
            <a:r>
              <a:rPr lang="zh-CN" altLang="en-US"/>
              <a:t>跨区域协同调度，电动车离开，可以与邻近区域的微电网获取支持</a:t>
            </a:r>
          </a:p>
          <a:p>
            <a:r>
              <a:rPr lang="en-US" altLang="zh-CN"/>
              <a:t>3.</a:t>
            </a:r>
            <a:r>
              <a:rPr lang="zh-CN" altLang="en-US"/>
              <a:t>动态负荷预测与优化，预先调度其他储能设备或向主电网申请电力补充。</a:t>
            </a:r>
          </a:p>
          <a:p>
            <a:endParaRPr lang="zh-CN" altLang="en-US"/>
          </a:p>
        </p:txBody>
      </p:sp>
      <p:sp>
        <p:nvSpPr>
          <p:cNvPr id="4" name="灯片编号占位符 3"/>
          <p:cNvSpPr>
            <a:spLocks noGrp="1"/>
          </p:cNvSpPr>
          <p:nvPr>
            <p:ph type="sldNum" sz="quarter" idx="5"/>
          </p:nvPr>
        </p:nvSpPr>
        <p:spPr/>
        <p:txBody>
          <a:bodyPr/>
          <a:lstStyle/>
          <a:p>
            <a:fld id="{8E0684D8-23E4-435C-94C4-27994CF0C493}" type="slidenum">
              <a:rPr lang="zh-CN" altLang="en-US" smtClean="0"/>
              <a:t>22</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24</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10"/>
          </p:nvPr>
        </p:nvSpPr>
        <p:spPr/>
        <p:txBody>
          <a:bodyPr/>
          <a:lstStyle/>
          <a:p>
            <a:fld id="{24ACEC32-5200-4B2E-A6DE-D0545AC5317E}" type="datetimeFigureOut">
              <a:rPr lang="zh-CN" altLang="en-US" smtClean="0"/>
              <a:t>2024/12/17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92D458E-751B-4B99-8838-A605F107CC2C}" type="slidenum">
              <a:rPr lang="zh-CN" altLang="en-US" smtClean="0"/>
              <a:t>‹#›</a:t>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CEC32-5200-4B2E-A6DE-D0545AC5317E}" type="datetimeFigureOut">
              <a:rPr lang="zh-CN" altLang="en-US" smtClean="0"/>
              <a:t>2024/12/17</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D458E-751B-4B99-8838-A605F107CC2C}"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21.jpe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24.jpeg"/><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5.xml"/><Relationship Id="rId1" Type="http://schemas.openxmlformats.org/officeDocument/2006/relationships/slideLayout" Target="../slideLayouts/slideLayout1.xml"/><Relationship Id="rId5" Type="http://schemas.openxmlformats.org/officeDocument/2006/relationships/image" Target="../media/image26.png"/><Relationship Id="rId4" Type="http://schemas.openxmlformats.org/officeDocument/2006/relationships/image" Target="../media/image25.png"/></Relationships>
</file>

<file path=ppt/slides/_rels/slide2.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5" Type="http://schemas.openxmlformats.org/officeDocument/2006/relationships/tags" Target="../tags/tag6.xml"/><Relationship Id="rId10" Type="http://schemas.openxmlformats.org/officeDocument/2006/relationships/slideLayout" Target="../slideLayouts/slideLayout1.xml"/><Relationship Id="rId4" Type="http://schemas.openxmlformats.org/officeDocument/2006/relationships/tags" Target="../tags/tag5.xml"/><Relationship Id="rId9" Type="http://schemas.openxmlformats.org/officeDocument/2006/relationships/tags" Target="../tags/tag10.xml"/></Relationships>
</file>

<file path=ppt/slides/_rels/slide20.xml.rels><?xml version="1.0" encoding="UTF-8" standalone="yes"?>
<Relationships xmlns="http://schemas.openxmlformats.org/package/2006/relationships"><Relationship Id="rId3" Type="http://schemas.openxmlformats.org/officeDocument/2006/relationships/image" Target="../media/image22.jpeg"/><Relationship Id="rId7" Type="http://schemas.openxmlformats.org/officeDocument/2006/relationships/image" Target="../media/image30.svg"/><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image" Target="../media/image29.png"/><Relationship Id="rId5" Type="http://schemas.openxmlformats.org/officeDocument/2006/relationships/image" Target="../media/image28.jpeg"/><Relationship Id="rId4" Type="http://schemas.openxmlformats.org/officeDocument/2006/relationships/image" Target="../media/image27.jpeg"/></Relationships>
</file>

<file path=ppt/slides/_rels/slide21.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7.xml"/><Relationship Id="rId1" Type="http://schemas.openxmlformats.org/officeDocument/2006/relationships/slideLayout" Target="../slideLayouts/slideLayout1.xml"/><Relationship Id="rId5" Type="http://schemas.openxmlformats.org/officeDocument/2006/relationships/image" Target="../media/image32.png"/><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8.xml"/><Relationship Id="rId1" Type="http://schemas.openxmlformats.org/officeDocument/2006/relationships/slideLayout" Target="../slideLayouts/slideLayout1.xml"/><Relationship Id="rId6" Type="http://schemas.openxmlformats.org/officeDocument/2006/relationships/image" Target="../media/image35.jpeg"/><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tags" Target="../tags/tag23.xml"/><Relationship Id="rId18" Type="http://schemas.openxmlformats.org/officeDocument/2006/relationships/tags" Target="../tags/tag28.xml"/><Relationship Id="rId26" Type="http://schemas.openxmlformats.org/officeDocument/2006/relationships/tags" Target="../tags/tag36.xml"/><Relationship Id="rId3" Type="http://schemas.openxmlformats.org/officeDocument/2006/relationships/tags" Target="../tags/tag13.xml"/><Relationship Id="rId21" Type="http://schemas.openxmlformats.org/officeDocument/2006/relationships/tags" Target="../tags/tag31.xml"/><Relationship Id="rId7" Type="http://schemas.openxmlformats.org/officeDocument/2006/relationships/tags" Target="../tags/tag17.xml"/><Relationship Id="rId12" Type="http://schemas.openxmlformats.org/officeDocument/2006/relationships/tags" Target="../tags/tag22.xml"/><Relationship Id="rId17" Type="http://schemas.openxmlformats.org/officeDocument/2006/relationships/tags" Target="../tags/tag27.xml"/><Relationship Id="rId25" Type="http://schemas.openxmlformats.org/officeDocument/2006/relationships/tags" Target="../tags/tag35.xml"/><Relationship Id="rId2" Type="http://schemas.openxmlformats.org/officeDocument/2006/relationships/tags" Target="../tags/tag12.xml"/><Relationship Id="rId16" Type="http://schemas.openxmlformats.org/officeDocument/2006/relationships/tags" Target="../tags/tag26.xml"/><Relationship Id="rId20" Type="http://schemas.openxmlformats.org/officeDocument/2006/relationships/tags" Target="../tags/tag30.xml"/><Relationship Id="rId29" Type="http://schemas.openxmlformats.org/officeDocument/2006/relationships/tags" Target="../tags/tag39.xml"/><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tags" Target="../tags/tag21.xml"/><Relationship Id="rId24" Type="http://schemas.openxmlformats.org/officeDocument/2006/relationships/tags" Target="../tags/tag34.xml"/><Relationship Id="rId32" Type="http://schemas.openxmlformats.org/officeDocument/2006/relationships/image" Target="../media/image4.png"/><Relationship Id="rId5" Type="http://schemas.openxmlformats.org/officeDocument/2006/relationships/tags" Target="../tags/tag15.xml"/><Relationship Id="rId15" Type="http://schemas.openxmlformats.org/officeDocument/2006/relationships/tags" Target="../tags/tag25.xml"/><Relationship Id="rId23" Type="http://schemas.openxmlformats.org/officeDocument/2006/relationships/tags" Target="../tags/tag33.xml"/><Relationship Id="rId28" Type="http://schemas.openxmlformats.org/officeDocument/2006/relationships/tags" Target="../tags/tag38.xml"/><Relationship Id="rId10" Type="http://schemas.openxmlformats.org/officeDocument/2006/relationships/tags" Target="../tags/tag20.xml"/><Relationship Id="rId19" Type="http://schemas.openxmlformats.org/officeDocument/2006/relationships/tags" Target="../tags/tag29.xml"/><Relationship Id="rId31" Type="http://schemas.openxmlformats.org/officeDocument/2006/relationships/slideLayout" Target="../slideLayouts/slideLayout1.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tags" Target="../tags/tag24.xml"/><Relationship Id="rId22" Type="http://schemas.openxmlformats.org/officeDocument/2006/relationships/tags" Target="../tags/tag32.xml"/><Relationship Id="rId27" Type="http://schemas.openxmlformats.org/officeDocument/2006/relationships/tags" Target="../tags/tag37.xml"/><Relationship Id="rId30" Type="http://schemas.openxmlformats.org/officeDocument/2006/relationships/tags" Target="../tags/tag40.xml"/></Relationships>
</file>

<file path=ppt/slides/_rels/slide24.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9.xml"/><Relationship Id="rId1" Type="http://schemas.openxmlformats.org/officeDocument/2006/relationships/slideLayout" Target="../slideLayouts/slideLayout1.xml"/><Relationship Id="rId5" Type="http://schemas.openxmlformats.org/officeDocument/2006/relationships/image" Target="../media/image37.jpeg"/><Relationship Id="rId4" Type="http://schemas.openxmlformats.org/officeDocument/2006/relationships/image" Target="../media/image36.jpe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39.jpeg"/></Relationships>
</file>

<file path=ppt/slides/_rels/slide2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2" Type="http://schemas.openxmlformats.org/officeDocument/2006/relationships/image" Target="../media/image40.jpe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1.xml"/><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5.xml"/><Relationship Id="rId1" Type="http://schemas.openxmlformats.org/officeDocument/2006/relationships/slideLayout" Target="../slideLayouts/slideLayout1.xml"/><Relationship Id="rId6" Type="http://schemas.openxmlformats.org/officeDocument/2006/relationships/image" Target="../media/image49.png"/><Relationship Id="rId5" Type="http://schemas.openxmlformats.org/officeDocument/2006/relationships/image" Target="../media/image48.png"/><Relationship Id="rId4" Type="http://schemas.openxmlformats.org/officeDocument/2006/relationships/image" Target="../media/image47.png"/></Relationships>
</file>

<file path=ppt/slides/_rels/slide3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51.png"/></Relationships>
</file>

<file path=ppt/slides/_rels/slide35.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36.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webp_yd5cy"/>
          <p:cNvPicPr>
            <a:picLocks noGrp="1" noChangeAspect="1"/>
          </p:cNvPicPr>
          <p:nvPr isPhoto="1"/>
        </p:nvPicPr>
        <p:blipFill>
          <a:blip r:embed="rId2">
            <a:lum/>
            <a:extLst>
              <a:ext uri="{28A0092B-C50C-407E-A947-70E740481C1C}">
                <a14:useLocalDpi xmlns:a14="http://schemas.microsoft.com/office/drawing/2010/main" val="0"/>
              </a:ext>
            </a:extLst>
          </a:blip>
          <a:srcRect l="3704" r="3704"/>
          <a:stretch>
            <a:fillRect/>
          </a:stretch>
        </p:blipFill>
        <p:spPr>
          <a:xfrm>
            <a:off x="2" y="0"/>
            <a:ext cx="12191998" cy="6858000"/>
          </a:xfrm>
          <a:prstGeom prst="rect">
            <a:avLst/>
          </a:prstGeom>
        </p:spPr>
      </p:pic>
      <p:sp>
        <p:nvSpPr>
          <p:cNvPr id="4" name="矩形 3"/>
          <p:cNvSpPr/>
          <p:nvPr/>
        </p:nvSpPr>
        <p:spPr>
          <a:xfrm>
            <a:off x="107" y="34494"/>
            <a:ext cx="12201418" cy="6862876"/>
          </a:xfrm>
          <a:prstGeom prst="rect">
            <a:avLst/>
          </a:prstGeom>
          <a:solidFill>
            <a:srgbClr val="007BC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2" name="椭圆 21"/>
          <p:cNvSpPr/>
          <p:nvPr/>
        </p:nvSpPr>
        <p:spPr>
          <a:xfrm rot="19983875">
            <a:off x="5511359" y="1737763"/>
            <a:ext cx="9888058" cy="9888058"/>
          </a:xfrm>
          <a:prstGeom prst="ellipse">
            <a:avLst/>
          </a:prstGeom>
          <a:gradFill flip="none" rotWithShape="1">
            <a:gsLst>
              <a:gs pos="55000">
                <a:schemeClr val="bg1">
                  <a:alpha val="15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15" name="组合 14"/>
          <p:cNvGrpSpPr/>
          <p:nvPr/>
        </p:nvGrpSpPr>
        <p:grpSpPr>
          <a:xfrm rot="4616209">
            <a:off x="-3708931" y="1065887"/>
            <a:ext cx="7528182" cy="7528180"/>
            <a:chOff x="984860" y="319772"/>
            <a:chExt cx="3597810" cy="3597810"/>
          </a:xfrm>
        </p:grpSpPr>
        <p:sp>
          <p:nvSpPr>
            <p:cNvPr id="16" name="弧形 15"/>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7" name="弧形 16"/>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19" name="弧形 18"/>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20" name="弧形 19"/>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21" name="弧形 20"/>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sp>
        <p:nvSpPr>
          <p:cNvPr id="27" name="文本框 26"/>
          <p:cNvSpPr txBox="1"/>
          <p:nvPr/>
        </p:nvSpPr>
        <p:spPr>
          <a:xfrm>
            <a:off x="1257300" y="1753235"/>
            <a:ext cx="9418320" cy="28613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0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sym typeface="+mn-ea"/>
              </a:rPr>
              <a:t>V2G</a:t>
            </a:r>
            <a:r>
              <a:rPr lang="zh-CN" altLang="en-US" sz="60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sym typeface="+mn-ea"/>
              </a:rPr>
              <a:t>技术：</a:t>
            </a:r>
            <a:endParaRPr lang="en-US" altLang="zh-CN" sz="60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60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sym typeface="+mn-ea"/>
              </a:rPr>
              <a:t>交通、电动汽车与能源互联</a:t>
            </a:r>
            <a:endParaRPr lang="zh-CN" altLang="en-US" sz="60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6000" b="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endParaRPr>
          </a:p>
        </p:txBody>
      </p:sp>
      <p:grpSp>
        <p:nvGrpSpPr>
          <p:cNvPr id="2" name="组合 1"/>
          <p:cNvGrpSpPr/>
          <p:nvPr/>
        </p:nvGrpSpPr>
        <p:grpSpPr>
          <a:xfrm>
            <a:off x="1414931" y="4401713"/>
            <a:ext cx="3680712" cy="368300"/>
            <a:chOff x="1414931" y="4401713"/>
            <a:chExt cx="3680712" cy="368300"/>
          </a:xfrm>
        </p:grpSpPr>
        <p:sp>
          <p:nvSpPr>
            <p:cNvPr id="31" name="文本框 30"/>
            <p:cNvSpPr txBox="1"/>
            <p:nvPr/>
          </p:nvSpPr>
          <p:spPr>
            <a:xfrm>
              <a:off x="1712363" y="4401713"/>
              <a:ext cx="338328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汇报人：汪晨筱、金晶、梁耀欣</a:t>
              </a:r>
            </a:p>
          </p:txBody>
        </p:sp>
        <p:sp>
          <p:nvSpPr>
            <p:cNvPr id="32" name="八边形 31"/>
            <p:cNvSpPr/>
            <p:nvPr/>
          </p:nvSpPr>
          <p:spPr>
            <a:xfrm>
              <a:off x="1414931" y="4497039"/>
              <a:ext cx="179484" cy="178680"/>
            </a:xfrm>
            <a:prstGeom prst="octagon">
              <a:avLst/>
            </a:prstGeom>
            <a:gradFill>
              <a:gsLst>
                <a:gs pos="0">
                  <a:schemeClr val="bg1"/>
                </a:gs>
                <a:gs pos="100000">
                  <a:schemeClr val="bg1">
                    <a:alpha val="0"/>
                  </a:schemeClr>
                </a:gs>
              </a:gsLst>
              <a:lin ang="13500000" scaled="0"/>
            </a:gradFill>
            <a:ln w="25400" cmpd="dbl">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grpSp>
        <p:nvGrpSpPr>
          <p:cNvPr id="3" name="组合 2"/>
          <p:cNvGrpSpPr/>
          <p:nvPr/>
        </p:nvGrpSpPr>
        <p:grpSpPr>
          <a:xfrm>
            <a:off x="1414931" y="4829977"/>
            <a:ext cx="2857752" cy="368300"/>
            <a:chOff x="1414931" y="4829977"/>
            <a:chExt cx="2857752" cy="368300"/>
          </a:xfrm>
        </p:grpSpPr>
        <p:sp>
          <p:nvSpPr>
            <p:cNvPr id="33" name="文本框 32"/>
            <p:cNvSpPr txBox="1"/>
            <p:nvPr/>
          </p:nvSpPr>
          <p:spPr>
            <a:xfrm>
              <a:off x="1712363" y="4829977"/>
              <a:ext cx="2560320" cy="368300"/>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日期：</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2024</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年</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12</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月</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17</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日</a:t>
              </a:r>
            </a:p>
          </p:txBody>
        </p:sp>
        <p:sp>
          <p:nvSpPr>
            <p:cNvPr id="34" name="八边形 33"/>
            <p:cNvSpPr/>
            <p:nvPr/>
          </p:nvSpPr>
          <p:spPr>
            <a:xfrm>
              <a:off x="1414931" y="4925303"/>
              <a:ext cx="179484" cy="178680"/>
            </a:xfrm>
            <a:prstGeom prst="octagon">
              <a:avLst/>
            </a:prstGeom>
            <a:gradFill>
              <a:gsLst>
                <a:gs pos="0">
                  <a:schemeClr val="bg1"/>
                </a:gs>
                <a:gs pos="100000">
                  <a:schemeClr val="bg1">
                    <a:alpha val="0"/>
                  </a:schemeClr>
                </a:gs>
              </a:gsLst>
              <a:lin ang="13500000" scaled="0"/>
            </a:gradFill>
            <a:ln w="25400" cmpd="dbl">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pic>
        <p:nvPicPr>
          <p:cNvPr id="10" name="图片 9"/>
          <p:cNvPicPr>
            <a:picLocks noChangeAspect="1"/>
          </p:cNvPicPr>
          <p:nvPr/>
        </p:nvPicPr>
        <p:blipFill>
          <a:blip r:embed="rId3">
            <a:alphaModFix amt="10000"/>
          </a:blip>
          <a:srcRect t="23606" r="6844"/>
          <a:stretch>
            <a:fillRect/>
          </a:stretch>
        </p:blipFill>
        <p:spPr>
          <a:xfrm flipH="1">
            <a:off x="-72180" y="34527"/>
            <a:ext cx="5661627" cy="887697"/>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70" name="组合 69"/>
          <p:cNvGrpSpPr/>
          <p:nvPr/>
        </p:nvGrpSpPr>
        <p:grpSpPr>
          <a:xfrm>
            <a:off x="1" y="628693"/>
            <a:ext cx="12191999" cy="619006"/>
            <a:chOff x="1" y="628693"/>
            <a:chExt cx="12191999" cy="619006"/>
          </a:xfrm>
        </p:grpSpPr>
        <p:grpSp>
          <p:nvGrpSpPr>
            <p:cNvPr id="50" name="组合 49"/>
            <p:cNvGrpSpPr/>
            <p:nvPr/>
          </p:nvGrpSpPr>
          <p:grpSpPr>
            <a:xfrm>
              <a:off x="1" y="938196"/>
              <a:ext cx="12191999" cy="0"/>
              <a:chOff x="2" y="972716"/>
              <a:chExt cx="12191999" cy="0"/>
            </a:xfrm>
          </p:grpSpPr>
          <p:cxnSp>
            <p:nvCxnSpPr>
              <p:cNvPr id="11" name="直接连接符 10"/>
              <p:cNvCxnSpPr/>
              <p:nvPr/>
            </p:nvCxnSpPr>
            <p:spPr>
              <a:xfrm>
                <a:off x="2" y="972716"/>
                <a:ext cx="5647265"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570133" y="972716"/>
                <a:ext cx="5621868"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pic>
          <p:nvPicPr>
            <p:cNvPr id="68" name="图片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6497" y="628693"/>
              <a:ext cx="619006" cy="619006"/>
            </a:xfrm>
            <a:prstGeom prst="rect">
              <a:avLst/>
            </a:prstGeom>
          </p:spPr>
        </p:pic>
      </p:grpSp>
      <p:grpSp>
        <p:nvGrpSpPr>
          <p:cNvPr id="74" name="组合 73"/>
          <p:cNvGrpSpPr/>
          <p:nvPr/>
        </p:nvGrpSpPr>
        <p:grpSpPr>
          <a:xfrm>
            <a:off x="9593680" y="4384247"/>
            <a:ext cx="2283100" cy="2382895"/>
            <a:chOff x="10006941" y="5020448"/>
            <a:chExt cx="1531151" cy="1598081"/>
          </a:xfrm>
        </p:grpSpPr>
        <p:sp>
          <p:nvSpPr>
            <p:cNvPr id="57" name="任意多边形: 形状 56"/>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73" name="组合 72"/>
            <p:cNvGrpSpPr/>
            <p:nvPr/>
          </p:nvGrpSpPr>
          <p:grpSpPr>
            <a:xfrm>
              <a:off x="10006941" y="5020448"/>
              <a:ext cx="1531151" cy="1598081"/>
              <a:chOff x="10006941" y="5020448"/>
              <a:chExt cx="1531151" cy="1598081"/>
            </a:xfrm>
          </p:grpSpPr>
          <p:sp>
            <p:nvSpPr>
              <p:cNvPr id="56" name="任意多边形: 形状 55"/>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58" name="任意多边形: 形状 57"/>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59" name="任意多边形: 形状 58"/>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0" name="任意多边形: 形状 59"/>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72" name="任意多边形: 形状 71"/>
          <p:cNvSpPr/>
          <p:nvPr/>
        </p:nvSpPr>
        <p:spPr>
          <a:xfrm>
            <a:off x="2743714" y="3003916"/>
            <a:ext cx="16232370" cy="3854084"/>
          </a:xfrm>
          <a:custGeom>
            <a:avLst/>
            <a:gdLst>
              <a:gd name="connsiteX0" fmla="*/ 2669343 w 5566050"/>
              <a:gd name="connsiteY0" fmla="*/ 0 h 1321558"/>
              <a:gd name="connsiteX1" fmla="*/ 2669876 w 5566050"/>
              <a:gd name="connsiteY1" fmla="*/ 0 h 1321558"/>
              <a:gd name="connsiteX2" fmla="*/ 2808538 w 5566050"/>
              <a:gd name="connsiteY2" fmla="*/ 0 h 1321558"/>
              <a:gd name="connsiteX3" fmla="*/ 2808538 w 5566050"/>
              <a:gd name="connsiteY3" fmla="*/ 163728 h 1321558"/>
              <a:gd name="connsiteX4" fmla="*/ 2903469 w 5566050"/>
              <a:gd name="connsiteY4" fmla="*/ 191194 h 1321558"/>
              <a:gd name="connsiteX5" fmla="*/ 3011732 w 5566050"/>
              <a:gd name="connsiteY5" fmla="*/ 247459 h 1321558"/>
              <a:gd name="connsiteX6" fmla="*/ 3030664 w 5566050"/>
              <a:gd name="connsiteY6" fmla="*/ 262392 h 1321558"/>
              <a:gd name="connsiteX7" fmla="*/ 3030664 w 5566050"/>
              <a:gd name="connsiteY7" fmla="*/ 355189 h 1321558"/>
              <a:gd name="connsiteX8" fmla="*/ 2983999 w 5566050"/>
              <a:gd name="connsiteY8" fmla="*/ 355189 h 1321558"/>
              <a:gd name="connsiteX9" fmla="*/ 2983999 w 5566050"/>
              <a:gd name="connsiteY9" fmla="*/ 380521 h 1321558"/>
              <a:gd name="connsiteX10" fmla="*/ 3470384 w 5566050"/>
              <a:gd name="connsiteY10" fmla="*/ 613314 h 1321558"/>
              <a:gd name="connsiteX11" fmla="*/ 3721575 w 5566050"/>
              <a:gd name="connsiteY11" fmla="*/ 1021300 h 1321558"/>
              <a:gd name="connsiteX12" fmla="*/ 3983434 w 5566050"/>
              <a:gd name="connsiteY12" fmla="*/ 1021300 h 1321558"/>
              <a:gd name="connsiteX13" fmla="*/ 3983434 w 5566050"/>
              <a:gd name="connsiteY13" fmla="*/ 1271959 h 1321558"/>
              <a:gd name="connsiteX14" fmla="*/ 5566050 w 5566050"/>
              <a:gd name="connsiteY14" fmla="*/ 1271959 h 1321558"/>
              <a:gd name="connsiteX15" fmla="*/ 5566050 w 5566050"/>
              <a:gd name="connsiteY15" fmla="*/ 1321291 h 1321558"/>
              <a:gd name="connsiteX16" fmla="*/ 3934102 w 5566050"/>
              <a:gd name="connsiteY16" fmla="*/ 1321291 h 1321558"/>
              <a:gd name="connsiteX17" fmla="*/ 3934102 w 5566050"/>
              <a:gd name="connsiteY17" fmla="*/ 1070632 h 1321558"/>
              <a:gd name="connsiteX18" fmla="*/ 3682910 w 5566050"/>
              <a:gd name="connsiteY18" fmla="*/ 1070632 h 1321558"/>
              <a:gd name="connsiteX19" fmla="*/ 3436518 w 5566050"/>
              <a:gd name="connsiteY19" fmla="*/ 649312 h 1321558"/>
              <a:gd name="connsiteX20" fmla="*/ 2934401 w 5566050"/>
              <a:gd name="connsiteY20" fmla="*/ 421853 h 1321558"/>
              <a:gd name="connsiteX21" fmla="*/ 2934401 w 5566050"/>
              <a:gd name="connsiteY21" fmla="*/ 305857 h 1321558"/>
              <a:gd name="connsiteX22" fmla="*/ 2981066 w 5566050"/>
              <a:gd name="connsiteY22" fmla="*/ 305857 h 1321558"/>
              <a:gd name="connsiteX23" fmla="*/ 2981066 w 5566050"/>
              <a:gd name="connsiteY23" fmla="*/ 286391 h 1321558"/>
              <a:gd name="connsiteX24" fmla="*/ 2885869 w 5566050"/>
              <a:gd name="connsiteY24" fmla="*/ 237326 h 1321558"/>
              <a:gd name="connsiteX25" fmla="*/ 2758940 w 5566050"/>
              <a:gd name="connsiteY25" fmla="*/ 204527 h 1321558"/>
              <a:gd name="connsiteX26" fmla="*/ 2758940 w 5566050"/>
              <a:gd name="connsiteY26" fmla="*/ 39732 h 1321558"/>
              <a:gd name="connsiteX27" fmla="*/ 2718942 w 5566050"/>
              <a:gd name="connsiteY27" fmla="*/ 39732 h 1321558"/>
              <a:gd name="connsiteX28" fmla="*/ 2718942 w 5566050"/>
              <a:gd name="connsiteY28" fmla="*/ 204793 h 1321558"/>
              <a:gd name="connsiteX29" fmla="*/ 2592012 w 5566050"/>
              <a:gd name="connsiteY29" fmla="*/ 237592 h 1321558"/>
              <a:gd name="connsiteX30" fmla="*/ 2496282 w 5566050"/>
              <a:gd name="connsiteY30" fmla="*/ 286657 h 1321558"/>
              <a:gd name="connsiteX31" fmla="*/ 2496282 w 5566050"/>
              <a:gd name="connsiteY31" fmla="*/ 306123 h 1321558"/>
              <a:gd name="connsiteX32" fmla="*/ 2543747 w 5566050"/>
              <a:gd name="connsiteY32" fmla="*/ 306123 h 1321558"/>
              <a:gd name="connsiteX33" fmla="*/ 2543747 w 5566050"/>
              <a:gd name="connsiteY33" fmla="*/ 422120 h 1321558"/>
              <a:gd name="connsiteX34" fmla="*/ 2041630 w 5566050"/>
              <a:gd name="connsiteY34" fmla="*/ 649579 h 1321558"/>
              <a:gd name="connsiteX35" fmla="*/ 1794971 w 5566050"/>
              <a:gd name="connsiteY35" fmla="*/ 1070899 h 1321558"/>
              <a:gd name="connsiteX36" fmla="*/ 1544312 w 5566050"/>
              <a:gd name="connsiteY36" fmla="*/ 1070899 h 1321558"/>
              <a:gd name="connsiteX37" fmla="*/ 1544312 w 5566050"/>
              <a:gd name="connsiteY37" fmla="*/ 1321558 h 1321558"/>
              <a:gd name="connsiteX38" fmla="*/ 0 w 5566050"/>
              <a:gd name="connsiteY38" fmla="*/ 1321558 h 1321558"/>
              <a:gd name="connsiteX39" fmla="*/ 0 w 5566050"/>
              <a:gd name="connsiteY39" fmla="*/ 1272226 h 1321558"/>
              <a:gd name="connsiteX40" fmla="*/ 1494714 w 5566050"/>
              <a:gd name="connsiteY40" fmla="*/ 1272226 h 1321558"/>
              <a:gd name="connsiteX41" fmla="*/ 1494714 w 5566050"/>
              <a:gd name="connsiteY41" fmla="*/ 1021567 h 1321558"/>
              <a:gd name="connsiteX42" fmla="*/ 1754973 w 5566050"/>
              <a:gd name="connsiteY42" fmla="*/ 1021567 h 1321558"/>
              <a:gd name="connsiteX43" fmla="*/ 2006697 w 5566050"/>
              <a:gd name="connsiteY43" fmla="*/ 614380 h 1321558"/>
              <a:gd name="connsiteX44" fmla="*/ 2493882 w 5566050"/>
              <a:gd name="connsiteY44" fmla="*/ 377855 h 1321558"/>
              <a:gd name="connsiteX45" fmla="*/ 2493882 w 5566050"/>
              <a:gd name="connsiteY45" fmla="*/ 355455 h 1321558"/>
              <a:gd name="connsiteX46" fmla="*/ 2446417 w 5566050"/>
              <a:gd name="connsiteY46" fmla="*/ 355455 h 1321558"/>
              <a:gd name="connsiteX47" fmla="*/ 2446417 w 5566050"/>
              <a:gd name="connsiteY47" fmla="*/ 262392 h 1321558"/>
              <a:gd name="connsiteX48" fmla="*/ 2465883 w 5566050"/>
              <a:gd name="connsiteY48" fmla="*/ 247459 h 1321558"/>
              <a:gd name="connsiteX49" fmla="*/ 2574413 w 5566050"/>
              <a:gd name="connsiteY49" fmla="*/ 191461 h 1321558"/>
              <a:gd name="connsiteX50" fmla="*/ 2669343 w 5566050"/>
              <a:gd name="connsiteY50" fmla="*/ 163995 h 132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66050" h="1321558">
                <a:moveTo>
                  <a:pt x="2669343" y="0"/>
                </a:moveTo>
                <a:lnTo>
                  <a:pt x="2669876" y="0"/>
                </a:lnTo>
                <a:cubicBezTo>
                  <a:pt x="2669876" y="0"/>
                  <a:pt x="2808538" y="0"/>
                  <a:pt x="2808538" y="0"/>
                </a:cubicBezTo>
                <a:lnTo>
                  <a:pt x="2808538" y="163728"/>
                </a:lnTo>
                <a:cubicBezTo>
                  <a:pt x="2834404" y="169328"/>
                  <a:pt x="2869603" y="178394"/>
                  <a:pt x="2903469" y="191194"/>
                </a:cubicBezTo>
                <a:cubicBezTo>
                  <a:pt x="2970666" y="216260"/>
                  <a:pt x="3007732" y="244259"/>
                  <a:pt x="3011732" y="247459"/>
                </a:cubicBezTo>
                <a:lnTo>
                  <a:pt x="3030664" y="262392"/>
                </a:lnTo>
                <a:cubicBezTo>
                  <a:pt x="3030664" y="262392"/>
                  <a:pt x="3030664" y="355189"/>
                  <a:pt x="3030664" y="355189"/>
                </a:cubicBezTo>
                <a:lnTo>
                  <a:pt x="2983999" y="355189"/>
                </a:lnTo>
                <a:lnTo>
                  <a:pt x="2983999" y="380521"/>
                </a:lnTo>
                <a:cubicBezTo>
                  <a:pt x="3077329" y="399454"/>
                  <a:pt x="3303456" y="458652"/>
                  <a:pt x="3470384" y="613314"/>
                </a:cubicBezTo>
                <a:cubicBezTo>
                  <a:pt x="3633578" y="764509"/>
                  <a:pt x="3699176" y="942903"/>
                  <a:pt x="3721575" y="1021300"/>
                </a:cubicBezTo>
                <a:cubicBezTo>
                  <a:pt x="3721575" y="1021300"/>
                  <a:pt x="3983434" y="1021300"/>
                  <a:pt x="3983434" y="1021300"/>
                </a:cubicBezTo>
                <a:lnTo>
                  <a:pt x="3983434" y="1271959"/>
                </a:lnTo>
                <a:cubicBezTo>
                  <a:pt x="3983434" y="1271959"/>
                  <a:pt x="5566050" y="1271959"/>
                  <a:pt x="5566050" y="1271959"/>
                </a:cubicBezTo>
                <a:lnTo>
                  <a:pt x="5566050" y="1321291"/>
                </a:lnTo>
                <a:cubicBezTo>
                  <a:pt x="5566050" y="1321291"/>
                  <a:pt x="3934102" y="1321291"/>
                  <a:pt x="3934102" y="1321291"/>
                </a:cubicBezTo>
                <a:lnTo>
                  <a:pt x="3934102" y="1070632"/>
                </a:lnTo>
                <a:lnTo>
                  <a:pt x="3682910" y="1070632"/>
                </a:lnTo>
                <a:cubicBezTo>
                  <a:pt x="3682910" y="1070632"/>
                  <a:pt x="3638912" y="836773"/>
                  <a:pt x="3436518" y="649312"/>
                </a:cubicBezTo>
                <a:cubicBezTo>
                  <a:pt x="3234658" y="462385"/>
                  <a:pt x="2934401" y="421853"/>
                  <a:pt x="2934401" y="421853"/>
                </a:cubicBezTo>
                <a:cubicBezTo>
                  <a:pt x="2934401" y="421853"/>
                  <a:pt x="2934401" y="305857"/>
                  <a:pt x="2934401" y="305857"/>
                </a:cubicBezTo>
                <a:lnTo>
                  <a:pt x="2981066" y="305857"/>
                </a:lnTo>
                <a:lnTo>
                  <a:pt x="2981066" y="286391"/>
                </a:lnTo>
                <a:cubicBezTo>
                  <a:pt x="2981066" y="286391"/>
                  <a:pt x="2948001" y="260525"/>
                  <a:pt x="2885869" y="237326"/>
                </a:cubicBezTo>
                <a:cubicBezTo>
                  <a:pt x="2824805" y="214393"/>
                  <a:pt x="2758940" y="204527"/>
                  <a:pt x="2758940" y="204527"/>
                </a:cubicBezTo>
                <a:lnTo>
                  <a:pt x="2758940" y="39732"/>
                </a:lnTo>
                <a:lnTo>
                  <a:pt x="2718942" y="39732"/>
                </a:lnTo>
                <a:lnTo>
                  <a:pt x="2718942" y="204793"/>
                </a:lnTo>
                <a:cubicBezTo>
                  <a:pt x="2718942" y="204793"/>
                  <a:pt x="2654143" y="214660"/>
                  <a:pt x="2592012" y="237592"/>
                </a:cubicBezTo>
                <a:cubicBezTo>
                  <a:pt x="2530147" y="260792"/>
                  <a:pt x="2496282" y="286657"/>
                  <a:pt x="2496282" y="286657"/>
                </a:cubicBezTo>
                <a:lnTo>
                  <a:pt x="2496282" y="306123"/>
                </a:lnTo>
                <a:cubicBezTo>
                  <a:pt x="2496282" y="306123"/>
                  <a:pt x="2543747" y="306123"/>
                  <a:pt x="2543747" y="306123"/>
                </a:cubicBezTo>
                <a:lnTo>
                  <a:pt x="2543747" y="422120"/>
                </a:lnTo>
                <a:cubicBezTo>
                  <a:pt x="2543747" y="422120"/>
                  <a:pt x="2260290" y="435719"/>
                  <a:pt x="2041630" y="649579"/>
                </a:cubicBezTo>
                <a:cubicBezTo>
                  <a:pt x="1822704" y="863972"/>
                  <a:pt x="1794971" y="1070899"/>
                  <a:pt x="1794971" y="1070899"/>
                </a:cubicBezTo>
                <a:lnTo>
                  <a:pt x="1544312" y="1070899"/>
                </a:lnTo>
                <a:cubicBezTo>
                  <a:pt x="1544312" y="1070899"/>
                  <a:pt x="1544312" y="1321558"/>
                  <a:pt x="1544312" y="1321558"/>
                </a:cubicBezTo>
                <a:lnTo>
                  <a:pt x="0" y="1321558"/>
                </a:lnTo>
                <a:lnTo>
                  <a:pt x="0" y="1272226"/>
                </a:lnTo>
                <a:lnTo>
                  <a:pt x="1494714" y="1272226"/>
                </a:lnTo>
                <a:cubicBezTo>
                  <a:pt x="1494714" y="1272226"/>
                  <a:pt x="1494714" y="1021567"/>
                  <a:pt x="1494714" y="1021567"/>
                </a:cubicBezTo>
                <a:lnTo>
                  <a:pt x="1754973" y="1021567"/>
                </a:lnTo>
                <a:cubicBezTo>
                  <a:pt x="1774972" y="946103"/>
                  <a:pt x="1835503" y="782108"/>
                  <a:pt x="2006697" y="614380"/>
                </a:cubicBezTo>
                <a:cubicBezTo>
                  <a:pt x="2184292" y="440519"/>
                  <a:pt x="2400018" y="391454"/>
                  <a:pt x="2493882" y="377855"/>
                </a:cubicBezTo>
                <a:lnTo>
                  <a:pt x="2493882" y="355455"/>
                </a:lnTo>
                <a:cubicBezTo>
                  <a:pt x="2493882" y="355455"/>
                  <a:pt x="2446417" y="355455"/>
                  <a:pt x="2446417" y="355455"/>
                </a:cubicBezTo>
                <a:lnTo>
                  <a:pt x="2446417" y="262392"/>
                </a:lnTo>
                <a:lnTo>
                  <a:pt x="2465883" y="247459"/>
                </a:lnTo>
                <a:cubicBezTo>
                  <a:pt x="2469882" y="244525"/>
                  <a:pt x="2507481" y="216526"/>
                  <a:pt x="2574413" y="191461"/>
                </a:cubicBezTo>
                <a:cubicBezTo>
                  <a:pt x="2608812" y="178661"/>
                  <a:pt x="2643477" y="169595"/>
                  <a:pt x="2669343" y="163995"/>
                </a:cubicBezTo>
                <a:close/>
              </a:path>
            </a:pathLst>
          </a:custGeom>
          <a:gradFill flip="none" rotWithShape="1">
            <a:gsLst>
              <a:gs pos="16000">
                <a:schemeClr val="bg1">
                  <a:alpha val="0"/>
                </a:schemeClr>
              </a:gs>
              <a:gs pos="32000">
                <a:schemeClr val="bg1"/>
              </a:gs>
            </a:gsLst>
            <a:lin ang="0" scaled="0"/>
            <a:tileRect/>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3298980"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电网稳定性问题</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226577" y="1177528"/>
            <a:ext cx="11765819" cy="5522677"/>
          </a:xfrm>
          <a:prstGeom prst="roundRect">
            <a:avLst>
              <a:gd name="adj" fmla="val 0"/>
            </a:avLst>
          </a:prstGeom>
          <a:solidFill>
            <a:schemeClr val="bg1"/>
          </a:solidFill>
          <a:ln>
            <a:gradFill>
              <a:gsLst>
                <a:gs pos="0">
                  <a:srgbClr val="0164A5"/>
                </a:gs>
                <a:gs pos="100000">
                  <a:schemeClr val="bg1">
                    <a:alpha val="0"/>
                  </a:schemeClr>
                </a:gs>
              </a:gsLst>
              <a:lin ang="16200000" scaled="0"/>
            </a:gradFill>
          </a:ln>
          <a:effectLst>
            <a:outerShdw blurRad="381000" dist="330200" dir="5400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7" name="文本框 6"/>
          <p:cNvSpPr txBox="1"/>
          <p:nvPr/>
        </p:nvSpPr>
        <p:spPr>
          <a:xfrm>
            <a:off x="914103" y="1510927"/>
            <a:ext cx="3711060" cy="390504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供给：</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可再生能源自然的不连续性会引起发电的波动</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需求：</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不同时间和位置的用电需求不同</a:t>
            </a:r>
            <a:endParaRPr lang="zh-CN" altLang="en-US" sz="2400" dirty="0">
              <a:latin typeface="微软雅黑" panose="020B0503020204020204" pitchFamily="34" charset="-122"/>
              <a:ea typeface="微软雅黑" panose="020B0503020204020204" pitchFamily="34" charset="-122"/>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16550" y="1792319"/>
            <a:ext cx="6652734" cy="388815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3770263"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电动汽车运行规律</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226577" y="1177528"/>
            <a:ext cx="11765819" cy="5522677"/>
          </a:xfrm>
          <a:prstGeom prst="roundRect">
            <a:avLst>
              <a:gd name="adj" fmla="val 0"/>
            </a:avLst>
          </a:prstGeom>
          <a:solidFill>
            <a:schemeClr val="bg1"/>
          </a:solidFill>
          <a:ln>
            <a:gradFill>
              <a:gsLst>
                <a:gs pos="0">
                  <a:srgbClr val="0164A5"/>
                </a:gs>
                <a:gs pos="100000">
                  <a:schemeClr val="bg1">
                    <a:alpha val="0"/>
                  </a:schemeClr>
                </a:gs>
              </a:gsLst>
              <a:lin ang="16200000" scaled="0"/>
            </a:gradFill>
          </a:ln>
          <a:effectLst>
            <a:outerShdw blurRad="381000" dist="330200" dir="5400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9" name="图片 8"/>
          <p:cNvPicPr>
            <a:picLocks noChangeAspect="1"/>
          </p:cNvPicPr>
          <p:nvPr/>
        </p:nvPicPr>
        <p:blipFill>
          <a:blip r:embed="rId2"/>
          <a:stretch>
            <a:fillRect/>
          </a:stretch>
        </p:blipFill>
        <p:spPr>
          <a:xfrm>
            <a:off x="922344" y="1793081"/>
            <a:ext cx="4483939" cy="3908825"/>
          </a:xfrm>
          <a:prstGeom prst="rect">
            <a:avLst/>
          </a:prstGeom>
        </p:spPr>
      </p:pic>
      <p:pic>
        <p:nvPicPr>
          <p:cNvPr id="12" name="图片 11"/>
          <p:cNvPicPr>
            <a:picLocks noChangeAspect="1"/>
          </p:cNvPicPr>
          <p:nvPr/>
        </p:nvPicPr>
        <p:blipFill>
          <a:blip r:embed="rId3"/>
          <a:stretch>
            <a:fillRect/>
          </a:stretch>
        </p:blipFill>
        <p:spPr>
          <a:xfrm>
            <a:off x="5923249" y="1828857"/>
            <a:ext cx="5346407" cy="2657870"/>
          </a:xfrm>
          <a:prstGeom prst="rect">
            <a:avLst/>
          </a:prstGeom>
        </p:spPr>
      </p:pic>
      <p:sp>
        <p:nvSpPr>
          <p:cNvPr id="13" name="文本框 12"/>
          <p:cNvSpPr txBox="1"/>
          <p:nvPr/>
        </p:nvSpPr>
        <p:spPr>
          <a:xfrm>
            <a:off x="5908750" y="4847527"/>
            <a:ext cx="5581179" cy="87440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不同类型电动汽车充电高峰时间、充电位置不同</a:t>
            </a: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移动性和不可预测性</a:t>
            </a:r>
            <a:endParaRPr lang="zh-CN" altLang="en-US"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3770263"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电动汽车运行规律</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226577" y="1177528"/>
            <a:ext cx="11765819" cy="5522677"/>
          </a:xfrm>
          <a:prstGeom prst="roundRect">
            <a:avLst>
              <a:gd name="adj" fmla="val 0"/>
            </a:avLst>
          </a:prstGeom>
          <a:solidFill>
            <a:schemeClr val="bg1"/>
          </a:solidFill>
          <a:ln>
            <a:gradFill>
              <a:gsLst>
                <a:gs pos="0">
                  <a:srgbClr val="0164A5"/>
                </a:gs>
                <a:gs pos="100000">
                  <a:schemeClr val="bg1">
                    <a:alpha val="0"/>
                  </a:schemeClr>
                </a:gs>
              </a:gsLst>
              <a:lin ang="16200000" scaled="0"/>
            </a:gradFill>
          </a:ln>
          <a:effectLst>
            <a:outerShdw blurRad="381000" dist="330200" dir="5400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7" name="文本框 6"/>
          <p:cNvSpPr txBox="1"/>
          <p:nvPr/>
        </p:nvSpPr>
        <p:spPr>
          <a:xfrm>
            <a:off x="1169283" y="5321958"/>
            <a:ext cx="5666835" cy="458908"/>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对电网负荷的影响具有明显的时间差异</a:t>
            </a:r>
            <a:endParaRPr lang="zh-CN" altLang="en-US"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960179" y="1359445"/>
            <a:ext cx="4805935" cy="3502082"/>
          </a:xfrm>
          <a:prstGeom prst="rect">
            <a:avLst/>
          </a:prstGeom>
        </p:spPr>
      </p:pic>
      <p:pic>
        <p:nvPicPr>
          <p:cNvPr id="10" name="图片 9"/>
          <p:cNvPicPr>
            <a:picLocks noChangeAspect="1"/>
          </p:cNvPicPr>
          <p:nvPr/>
        </p:nvPicPr>
        <p:blipFill>
          <a:blip r:embed="rId3"/>
          <a:stretch>
            <a:fillRect/>
          </a:stretch>
        </p:blipFill>
        <p:spPr>
          <a:xfrm>
            <a:off x="6425886" y="1588350"/>
            <a:ext cx="4796542" cy="3273177"/>
          </a:xfrm>
          <a:prstGeom prst="rect">
            <a:avLst/>
          </a:prstGeom>
        </p:spPr>
      </p:pic>
      <p:pic>
        <p:nvPicPr>
          <p:cNvPr id="12" name="图片 11"/>
          <p:cNvPicPr>
            <a:picLocks noChangeAspect="1"/>
          </p:cNvPicPr>
          <p:nvPr/>
        </p:nvPicPr>
        <p:blipFill>
          <a:blip r:embed="rId4"/>
          <a:stretch>
            <a:fillRect/>
          </a:stretch>
        </p:blipFill>
        <p:spPr>
          <a:xfrm>
            <a:off x="7606086" y="5020164"/>
            <a:ext cx="3616342" cy="880501"/>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削峰填谷</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589279" y="1613421"/>
            <a:ext cx="11013440" cy="4682604"/>
          </a:xfrm>
          <a:prstGeom prst="roundRect">
            <a:avLst>
              <a:gd name="adj" fmla="val 0"/>
            </a:avLst>
          </a:prstGeom>
          <a:solidFill>
            <a:schemeClr val="bg1"/>
          </a:solidFill>
          <a:ln>
            <a:gradFill>
              <a:gsLst>
                <a:gs pos="0">
                  <a:srgbClr val="0164A5"/>
                </a:gs>
                <a:gs pos="100000">
                  <a:schemeClr val="bg1">
                    <a:alpha val="0"/>
                  </a:schemeClr>
                </a:gs>
              </a:gsLst>
              <a:lin ang="16200000" scaled="0"/>
            </a:gradFill>
          </a:ln>
          <a:effectLst>
            <a:outerShdw blurRad="381000" dist="330200" dir="5400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5" name="图片 4"/>
          <p:cNvPicPr>
            <a:picLocks noChangeAspect="1"/>
          </p:cNvPicPr>
          <p:nvPr/>
        </p:nvPicPr>
        <p:blipFill>
          <a:blip r:embed="rId2"/>
          <a:stretch>
            <a:fillRect/>
          </a:stretch>
        </p:blipFill>
        <p:spPr>
          <a:xfrm>
            <a:off x="1370940" y="1472344"/>
            <a:ext cx="9450119" cy="2867425"/>
          </a:xfrm>
          <a:prstGeom prst="rect">
            <a:avLst/>
          </a:prstGeom>
        </p:spPr>
      </p:pic>
      <p:sp>
        <p:nvSpPr>
          <p:cNvPr id="6" name="文本框 5"/>
          <p:cNvSpPr txBox="1"/>
          <p:nvPr/>
        </p:nvSpPr>
        <p:spPr>
          <a:xfrm>
            <a:off x="1048457" y="4626210"/>
            <a:ext cx="10299082" cy="1135054"/>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图一：电动车无序充电增加夜间高峰负担</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图二：电动车低谷充电高峰放电减小电网压力</a:t>
            </a:r>
            <a:endParaRPr lang="zh-CN" altLang="en-US" sz="2400" dirty="0">
              <a:latin typeface="微软雅黑" panose="020B0503020204020204" pitchFamily="34" charset="-122"/>
              <a:ea typeface="微软雅黑" panose="020B0503020204020204" pitchFamily="34" charset="-122"/>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559996"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V2G</a:t>
            </a: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是什么</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589280" y="1613421"/>
            <a:ext cx="11013440" cy="4682604"/>
          </a:xfrm>
          <a:prstGeom prst="roundRect">
            <a:avLst>
              <a:gd name="adj" fmla="val 0"/>
            </a:avLst>
          </a:prstGeom>
          <a:solidFill>
            <a:schemeClr val="bg1"/>
          </a:solidFill>
          <a:ln>
            <a:gradFill>
              <a:gsLst>
                <a:gs pos="0">
                  <a:srgbClr val="0164A5"/>
                </a:gs>
                <a:gs pos="100000">
                  <a:schemeClr val="bg1">
                    <a:alpha val="0"/>
                  </a:schemeClr>
                </a:gs>
              </a:gsLst>
              <a:lin ang="16200000" scaled="0"/>
            </a:gradFill>
          </a:ln>
          <a:effectLst>
            <a:outerShdw blurRad="381000" dist="330200" dir="5400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7" name="文本框 6"/>
          <p:cNvSpPr txBox="1"/>
          <p:nvPr/>
        </p:nvSpPr>
        <p:spPr>
          <a:xfrm>
            <a:off x="1017146" y="1877182"/>
            <a:ext cx="4263655" cy="3367397"/>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V2G</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Vehicle-to-Grid</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rPr>
              <a:t>:</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实现电动汽车（</a:t>
            </a:r>
            <a:r>
              <a:rPr lang="en-US" altLang="zh-CN" kern="100" dirty="0">
                <a:latin typeface="微软雅黑" panose="020B0503020204020204" pitchFamily="34" charset="-122"/>
                <a:ea typeface="微软雅黑" panose="020B0503020204020204" pitchFamily="34" charset="-122"/>
                <a:cs typeface="Times New Roman" panose="02020603050405020304" pitchFamily="18" charset="0"/>
              </a:rPr>
              <a:t>EV</a:t>
            </a:r>
            <a:r>
              <a:rPr lang="zh-CN" altLang="en-US" kern="100" dirty="0">
                <a:latin typeface="微软雅黑" panose="020B0503020204020204" pitchFamily="34" charset="-122"/>
                <a:ea typeface="微软雅黑" panose="020B0503020204020204" pitchFamily="34" charset="-122"/>
                <a:cs typeface="Times New Roman" panose="02020603050405020304" pitchFamily="18" charset="0"/>
              </a:rPr>
              <a:t>）与电力网络之间的双向电力流动的</a:t>
            </a: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智能电网技术</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将电动汽车作为移动电池，通过双向充电技术将电动车中的电池能量反馈给电网，从而实现电力的储存与再利用，促进能源的优化管理</a:t>
            </a:r>
            <a:endParaRPr lang="zh-CN" altLang="en-US" dirty="0">
              <a:latin typeface="微软雅黑" panose="020B0503020204020204" pitchFamily="34" charset="-122"/>
              <a:ea typeface="微软雅黑" panose="020B0503020204020204" pitchFamily="34" charset="-122"/>
            </a:endParaRPr>
          </a:p>
        </p:txBody>
      </p:sp>
      <p:pic>
        <p:nvPicPr>
          <p:cNvPr id="3" name="图片 2"/>
          <p:cNvPicPr>
            <a:picLocks noChangeAspect="1"/>
          </p:cNvPicPr>
          <p:nvPr/>
        </p:nvPicPr>
        <p:blipFill>
          <a:blip r:embed="rId2"/>
          <a:stretch>
            <a:fillRect/>
          </a:stretch>
        </p:blipFill>
        <p:spPr>
          <a:xfrm>
            <a:off x="5518298" y="1836822"/>
            <a:ext cx="5857879" cy="3268169"/>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146148"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V2G</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661952" y="1776960"/>
            <a:ext cx="4521434" cy="419839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利用大量电动汽车的储能源作为电网和可再生能源的缓冲</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en-US" altLang="zh-CN"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当电网负荷过高时，由电动汽车储能源向电网馈电；而当电网负荷低时，用来存储电网过剩的发电量，避免造成浪费。</a:t>
            </a: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en-US" altLang="zh-CN"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kern="100" dirty="0">
                <a:effectLst/>
                <a:latin typeface="微软雅黑" panose="020B0503020204020204" pitchFamily="34" charset="-122"/>
                <a:ea typeface="微软雅黑" panose="020B0503020204020204" pitchFamily="34" charset="-122"/>
                <a:cs typeface="Times New Roman" panose="02020603050405020304" pitchFamily="18" charset="0"/>
              </a:rPr>
              <a:t>电动汽车用户在电价低时，从电网买电，电网电价高时向电网售电，从而获得一定的收益。</a:t>
            </a:r>
            <a:endParaRPr lang="zh-CN" altLang="en-US" dirty="0">
              <a:latin typeface="微软雅黑" panose="020B0503020204020204" pitchFamily="34" charset="-122"/>
              <a:ea typeface="微软雅黑" panose="020B0503020204020204" pitchFamily="34" charset="-122"/>
            </a:endParaRPr>
          </a:p>
        </p:txBody>
      </p:sp>
      <p:pic>
        <p:nvPicPr>
          <p:cNvPr id="2" name="图片 1"/>
          <p:cNvPicPr>
            <a:picLocks noChangeAspect="1"/>
          </p:cNvPicPr>
          <p:nvPr/>
        </p:nvPicPr>
        <p:blipFill>
          <a:blip r:embed="rId3"/>
          <a:stretch>
            <a:fillRect/>
          </a:stretch>
        </p:blipFill>
        <p:spPr>
          <a:xfrm>
            <a:off x="5380075" y="2048548"/>
            <a:ext cx="6414061" cy="3655218"/>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9" name="矩形: 圆角 98"/>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124" name="矩形 123"/>
          <p:cNvSpPr/>
          <p:nvPr/>
        </p:nvSpPr>
        <p:spPr>
          <a:xfrm>
            <a:off x="3807681" y="2873631"/>
            <a:ext cx="8132721" cy="2122805"/>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V2G</a:t>
            </a:r>
            <a:r>
              <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技术需求分析</a:t>
            </a:r>
          </a:p>
          <a:p>
            <a:pPr marL="0" marR="0" lvl="0" indent="0" algn="l" defTabSz="914400" rtl="0" eaLnBrk="1" fontAlgn="auto" latinLnBrk="0" hangingPunct="1">
              <a:lnSpc>
                <a:spcPct val="100000"/>
              </a:lnSpc>
              <a:spcBef>
                <a:spcPts val="0"/>
              </a:spcBef>
              <a:spcAft>
                <a:spcPts val="0"/>
              </a:spcAft>
              <a:buClrTx/>
              <a:buSzTx/>
              <a:buFontTx/>
              <a:buNone/>
              <a:defRPr/>
            </a:pPr>
            <a:endPar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endParaRPr>
          </a:p>
        </p:txBody>
      </p:sp>
      <p:grpSp>
        <p:nvGrpSpPr>
          <p:cNvPr id="8" name="组合 7"/>
          <p:cNvGrpSpPr/>
          <p:nvPr/>
        </p:nvGrpSpPr>
        <p:grpSpPr>
          <a:xfrm>
            <a:off x="430441" y="742299"/>
            <a:ext cx="2364728" cy="5399981"/>
            <a:chOff x="430441" y="742299"/>
            <a:chExt cx="2364728" cy="5399981"/>
          </a:xfrm>
        </p:grpSpPr>
        <p:grpSp>
          <p:nvGrpSpPr>
            <p:cNvPr id="125" name="组合 124"/>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p:cNvGrpSpPr/>
              <p:nvPr/>
            </p:nvGrpSpPr>
            <p:grpSpPr>
              <a:xfrm>
                <a:off x="10006941" y="5020448"/>
                <a:ext cx="1531151" cy="1598081"/>
                <a:chOff x="10006941" y="5020448"/>
                <a:chExt cx="1531151" cy="1598081"/>
              </a:xfrm>
              <a:grpFill/>
            </p:grpSpPr>
            <p:sp>
              <p:nvSpPr>
                <p:cNvPr id="128" name="任意多边形: 形状 127"/>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p:cNvSpPr/>
            <p:nvPr/>
          </p:nvSpPr>
          <p:spPr>
            <a:xfrm>
              <a:off x="1218472" y="2449120"/>
              <a:ext cx="949691" cy="3693160"/>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第贰部分</a:t>
              </a:r>
            </a:p>
          </p:txBody>
        </p:sp>
        <p:cxnSp>
          <p:nvCxnSpPr>
            <p:cNvPr id="3" name="直接连接符 2"/>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pic>
        <p:nvPicPr>
          <p:cNvPr id="142" name="图片 141"/>
          <p:cNvPicPr>
            <a:picLocks noChangeAspect="1"/>
          </p:cNvPicPr>
          <p:nvPr/>
        </p:nvPicPr>
        <p:blipFill>
          <a:blip r:embed="rId3">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p:cNvGrpSpPr/>
          <p:nvPr/>
        </p:nvGrpSpPr>
        <p:grpSpPr>
          <a:xfrm rot="4616209">
            <a:off x="7547407" y="2233133"/>
            <a:ext cx="7528182" cy="7528180"/>
            <a:chOff x="984860" y="319772"/>
            <a:chExt cx="3597810" cy="3597810"/>
          </a:xfrm>
        </p:grpSpPr>
        <p:sp>
          <p:nvSpPr>
            <p:cNvPr id="151" name="弧形 150"/>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p:cNvGrpSpPr/>
          <p:nvPr/>
        </p:nvGrpSpPr>
        <p:grpSpPr>
          <a:xfrm>
            <a:off x="10346267" y="4032426"/>
            <a:ext cx="1643147" cy="2841297"/>
            <a:chOff x="5515450" y="2352198"/>
            <a:chExt cx="1395221" cy="2412587"/>
          </a:xfrm>
          <a:solidFill>
            <a:schemeClr val="bg1"/>
          </a:solidFill>
        </p:grpSpPr>
        <p:grpSp>
          <p:nvGrpSpPr>
            <p:cNvPr id="9" name="图形 4"/>
            <p:cNvGrpSpPr/>
            <p:nvPr/>
          </p:nvGrpSpPr>
          <p:grpSpPr>
            <a:xfrm>
              <a:off x="5515450" y="2352198"/>
              <a:ext cx="1395221" cy="2412587"/>
              <a:chOff x="5515450" y="2352198"/>
              <a:chExt cx="1395221" cy="2412587"/>
            </a:xfrm>
            <a:grpFill/>
          </p:grpSpPr>
          <p:grpSp>
            <p:nvGrpSpPr>
              <p:cNvPr id="10" name="图形 4"/>
              <p:cNvGrpSpPr/>
              <p:nvPr/>
            </p:nvGrpSpPr>
            <p:grpSpPr>
              <a:xfrm>
                <a:off x="5515450" y="2352198"/>
                <a:ext cx="1395221" cy="1637347"/>
                <a:chOff x="5515450" y="2352198"/>
                <a:chExt cx="1395221" cy="1637347"/>
              </a:xfrm>
              <a:grpFill/>
            </p:grpSpPr>
            <p:sp>
              <p:nvSpPr>
                <p:cNvPr id="11" name="任意多边形: 形状 10"/>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p:cNvGrpSpPr/>
              <p:nvPr/>
            </p:nvGrpSpPr>
            <p:grpSpPr>
              <a:xfrm>
                <a:off x="6167991" y="3989450"/>
                <a:ext cx="453120" cy="775334"/>
                <a:chOff x="6167991" y="3989450"/>
                <a:chExt cx="453120" cy="775334"/>
              </a:xfrm>
              <a:grpFill/>
            </p:grpSpPr>
            <p:sp>
              <p:nvSpPr>
                <p:cNvPr id="73" name="任意多边形: 形状 72"/>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p:cNvGrpSpPr/>
            <p:nvPr/>
          </p:nvGrpSpPr>
          <p:grpSpPr>
            <a:xfrm>
              <a:off x="5669247" y="3428959"/>
              <a:ext cx="373398" cy="1248796"/>
              <a:chOff x="5669247" y="3428959"/>
              <a:chExt cx="373398" cy="1248796"/>
            </a:xfrm>
            <a:grpFill/>
          </p:grpSpPr>
          <p:sp>
            <p:nvSpPr>
              <p:cNvPr id="79" name="任意多边形: 形状 78"/>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矩形: 圆角 10"/>
          <p:cNvSpPr/>
          <p:nvPr/>
        </p:nvSpPr>
        <p:spPr>
          <a:xfrm>
            <a:off x="219075" y="4619625"/>
            <a:ext cx="5875655" cy="175069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661952" y="561975"/>
            <a:ext cx="367665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V2G</a:t>
            </a: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充放电系统</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 name="矩形: 圆角 2"/>
          <p:cNvSpPr/>
          <p:nvPr/>
        </p:nvSpPr>
        <p:spPr>
          <a:xfrm>
            <a:off x="219075" y="1424940"/>
            <a:ext cx="5876290" cy="2947035"/>
          </a:xfrm>
          <a:prstGeom prst="roundRect">
            <a:avLst>
              <a:gd name="adj" fmla="val 4405"/>
            </a:avLst>
          </a:prstGeom>
          <a:gradFill>
            <a:gsLst>
              <a:gs pos="0">
                <a:srgbClr val="0164A5"/>
              </a:gs>
              <a:gs pos="100000">
                <a:srgbClr val="1A73AE"/>
              </a:gs>
            </a:gsLst>
            <a:lin ang="0" scaled="0"/>
          </a:gradFill>
          <a:ln w="12700" cap="flat" cmpd="sng" algn="ctr">
            <a:noFill/>
            <a:prstDash val="solid"/>
            <a:miter lim="800000"/>
          </a:ln>
          <a:effectLst>
            <a:outerShdw blurRad="635000" dist="139700" dir="5400000" algn="t" rotWithShape="0">
              <a:srgbClr val="0164A5">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6" name="Rounded Rectangle 13"/>
          <p:cNvPicPr>
            <a:picLocks noChangeAspect="1"/>
          </p:cNvPicPr>
          <p:nvPr/>
        </p:nvPicPr>
        <p:blipFill>
          <a:blip r:embed="rId4">
            <a:alphaModFix amt="61000"/>
          </a:blip>
          <a:stretch>
            <a:fillRect/>
          </a:stretch>
        </p:blipFill>
        <p:spPr>
          <a:xfrm>
            <a:off x="3380427" y="1424902"/>
            <a:ext cx="2714593" cy="1900216"/>
          </a:xfrm>
          <a:prstGeom prst="rect">
            <a:avLst/>
          </a:prstGeom>
        </p:spPr>
      </p:pic>
      <p:sp>
        <p:nvSpPr>
          <p:cNvPr id="18" name="文本框 17"/>
          <p:cNvSpPr txBox="1"/>
          <p:nvPr/>
        </p:nvSpPr>
        <p:spPr>
          <a:xfrm>
            <a:off x="662305" y="1744345"/>
            <a:ext cx="5293360" cy="2215515"/>
          </a:xfrm>
          <a:prstGeom prst="rect">
            <a:avLst/>
          </a:prstGeom>
          <a:noFill/>
        </p:spPr>
        <p:txBody>
          <a:bodyPr wrap="square" lIns="0" tIns="0" rIns="0" bIns="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sz="2400" b="1"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OPPOSans M" panose="00020600040101010101" pitchFamily="18" charset="-122"/>
                <a:sym typeface="OPPOSans M" panose="00020600040101010101" pitchFamily="18" charset="-122"/>
              </a:rPr>
              <a:t>电网、充放电动机、电动汽车三者构成</a:t>
            </a:r>
            <a:r>
              <a:rPr kumimoji="0" lang="en-US" altLang="zh-CN" sz="2400" b="1"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OPPOSans M" panose="00020600040101010101" pitchFamily="18" charset="-122"/>
                <a:sym typeface="OPPOSans M" panose="00020600040101010101" pitchFamily="18" charset="-122"/>
              </a:rPr>
              <a:t>V2G</a:t>
            </a:r>
            <a:r>
              <a:rPr kumimoji="0" lang="zh-CN" altLang="en-US" sz="2400" b="1"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OPPOSans M" panose="00020600040101010101" pitchFamily="18" charset="-122"/>
                <a:sym typeface="OPPOSans M" panose="00020600040101010101" pitchFamily="18" charset="-122"/>
              </a:rPr>
              <a:t>充放电系统，如图所示。充放电动机通过控制系统驱动变换电路完成电动汽车与电网之间能量的传输</a:t>
            </a:r>
          </a:p>
        </p:txBody>
      </p:sp>
      <p:sp>
        <p:nvSpPr>
          <p:cNvPr id="32" name="椭圆 31"/>
          <p:cNvSpPr/>
          <p:nvPr/>
        </p:nvSpPr>
        <p:spPr>
          <a:xfrm>
            <a:off x="7185660" y="1213485"/>
            <a:ext cx="166370" cy="166370"/>
          </a:xfrm>
          <a:prstGeom prst="ellipse">
            <a:avLst/>
          </a:prstGeom>
          <a:gradFill>
            <a:gsLst>
              <a:gs pos="0">
                <a:srgbClr val="0164A5"/>
              </a:gs>
              <a:gs pos="100000">
                <a:srgbClr val="1A73AE"/>
              </a:gs>
            </a:gsLst>
            <a:lin ang="0" scaled="0"/>
          </a:gradFill>
          <a:ln w="12700" cap="flat" cmpd="sng" algn="ctr">
            <a:noFill/>
            <a:prstDash val="solid"/>
            <a:miter lim="800000"/>
          </a:ln>
          <a:effectLst>
            <a:outerShdw blurRad="50800" dist="38100" dir="2700000" sx="123000" sy="123000" algn="tl" rotWithShape="0">
              <a:srgbClr val="0164A5">
                <a:alpha val="4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pic>
        <p:nvPicPr>
          <p:cNvPr id="5" name="图片 4"/>
          <p:cNvPicPr/>
          <p:nvPr/>
        </p:nvPicPr>
        <p:blipFill>
          <a:blip r:embed="rId5"/>
          <a:stretch>
            <a:fillRect/>
          </a:stretch>
        </p:blipFill>
        <p:spPr>
          <a:xfrm>
            <a:off x="6686550" y="1177290"/>
            <a:ext cx="5097780" cy="4688840"/>
          </a:xfrm>
          <a:prstGeom prst="rect">
            <a:avLst/>
          </a:prstGeom>
        </p:spPr>
      </p:pic>
      <p:sp>
        <p:nvSpPr>
          <p:cNvPr id="6" name="文本框 5"/>
          <p:cNvSpPr txBox="1"/>
          <p:nvPr/>
        </p:nvSpPr>
        <p:spPr>
          <a:xfrm>
            <a:off x="661670" y="4667885"/>
            <a:ext cx="4166870" cy="2430145"/>
          </a:xfrm>
          <a:prstGeom prst="rect">
            <a:avLst/>
          </a:prstGeom>
          <a:noFill/>
        </p:spPr>
        <p:txBody>
          <a:bodyPr wrap="square" rtlCol="0">
            <a:spAutoFit/>
          </a:bodyPr>
          <a:lstStyle/>
          <a:p>
            <a:r>
              <a:rPr lang="en-US" altLang="zh-CN" sz="2000" b="1"/>
              <a:t>·</a:t>
            </a:r>
            <a:r>
              <a:rPr lang="zh-CN" altLang="en-US" sz="2000" b="1"/>
              <a:t>双向充放电桩</a:t>
            </a:r>
            <a:endParaRPr lang="zh-CN" altLang="en-US" sz="2000"/>
          </a:p>
          <a:p>
            <a:endParaRPr lang="zh-CN" altLang="en-US" sz="2000"/>
          </a:p>
          <a:p>
            <a:r>
              <a:rPr lang="en-US" altLang="zh-CN" sz="2000" b="1">
                <a:sym typeface="+mn-ea"/>
              </a:rPr>
              <a:t>·</a:t>
            </a:r>
            <a:r>
              <a:rPr lang="zh-CN" altLang="en-US" sz="2000" b="1">
                <a:sym typeface="+mn-ea"/>
              </a:rPr>
              <a:t>电网</a:t>
            </a:r>
          </a:p>
          <a:p>
            <a:endParaRPr lang="zh-CN" altLang="en-US" sz="2000" b="1">
              <a:sym typeface="+mn-ea"/>
            </a:endParaRPr>
          </a:p>
          <a:p>
            <a:r>
              <a:rPr lang="en-US" altLang="zh-CN" sz="2000" b="1">
                <a:sym typeface="+mn-ea"/>
              </a:rPr>
              <a:t>·</a:t>
            </a:r>
            <a:r>
              <a:rPr lang="zh-CN" altLang="en-US" sz="2000" b="1">
                <a:sym typeface="+mn-ea"/>
              </a:rPr>
              <a:t>通信协议</a:t>
            </a:r>
            <a:r>
              <a:rPr lang="en-US" altLang="zh-CN" sz="2000" b="1">
                <a:sym typeface="+mn-ea"/>
              </a:rPr>
              <a:t> </a:t>
            </a:r>
            <a:r>
              <a:rPr lang="en-US" altLang="zh-CN" sz="2400" b="1">
                <a:sym typeface="+mn-ea"/>
              </a:rPr>
              <a:t>     </a:t>
            </a:r>
            <a:endParaRPr lang="zh-CN" altLang="en-US" sz="2400" b="1"/>
          </a:p>
          <a:p>
            <a:endParaRPr lang="zh-CN" altLang="en-US" sz="2400" b="1"/>
          </a:p>
          <a:p>
            <a:endParaRPr lang="zh-CN" altLang="en-US" sz="2400" b="1"/>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文本框 16"/>
          <p:cNvSpPr txBox="1"/>
          <p:nvPr/>
        </p:nvSpPr>
        <p:spPr>
          <a:xfrm>
            <a:off x="661952" y="561975"/>
            <a:ext cx="2540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双向充电桩</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589280" y="1917700"/>
            <a:ext cx="4967605" cy="4056380"/>
          </a:xfrm>
          <a:prstGeom prst="rect">
            <a:avLst/>
          </a:prstGeom>
        </p:spPr>
      </p:pic>
      <p:sp>
        <p:nvSpPr>
          <p:cNvPr id="6" name="圆角矩形 5"/>
          <p:cNvSpPr/>
          <p:nvPr/>
        </p:nvSpPr>
        <p:spPr>
          <a:xfrm>
            <a:off x="589280" y="3185160"/>
            <a:ext cx="4726305" cy="123634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p:cNvSpPr/>
          <p:nvPr/>
        </p:nvSpPr>
        <p:spPr>
          <a:xfrm>
            <a:off x="589280" y="2028190"/>
            <a:ext cx="4726305" cy="1236345"/>
          </a:xfrm>
          <a:prstGeom prst="roundRect">
            <a:avLst/>
          </a:prstGeom>
          <a:noFill/>
          <a:ln w="38100">
            <a:solidFill>
              <a:schemeClr val="accent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圆角矩形 9"/>
          <p:cNvSpPr/>
          <p:nvPr/>
        </p:nvSpPr>
        <p:spPr>
          <a:xfrm>
            <a:off x="661670" y="4866005"/>
            <a:ext cx="4726305" cy="582930"/>
          </a:xfrm>
          <a:prstGeom prst="roundRect">
            <a:avLst/>
          </a:prstGeom>
          <a:noFill/>
          <a:ln w="38100">
            <a:solidFill>
              <a:schemeClr val="accent6">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6250940" y="1177290"/>
            <a:ext cx="4482465" cy="1198880"/>
          </a:xfrm>
          <a:prstGeom prst="rect">
            <a:avLst/>
          </a:prstGeom>
          <a:noFill/>
          <a:ln w="12700" cmpd="sng">
            <a:solidFill>
              <a:schemeClr val="accent1">
                <a:shade val="50000"/>
              </a:schemeClr>
            </a:solidFill>
            <a:prstDash val="solid"/>
          </a:ln>
        </p:spPr>
        <p:txBody>
          <a:bodyPr wrap="square" rtlCol="0">
            <a:spAutoFit/>
          </a:bodyPr>
          <a:lstStyle/>
          <a:p>
            <a:r>
              <a:rPr lang="zh-CN" altLang="en-US" b="1"/>
              <a:t>电网层</a:t>
            </a:r>
            <a:r>
              <a:rPr lang="zh-CN" altLang="en-US"/>
              <a:t>是系统的最上层，在接收到本地监控层上报的电动汽车相关数据、分时电价等信息后，根据这些信息制定系统的调度计划</a:t>
            </a:r>
          </a:p>
        </p:txBody>
      </p:sp>
      <p:sp>
        <p:nvSpPr>
          <p:cNvPr id="12" name="文本框 11"/>
          <p:cNvSpPr txBox="1"/>
          <p:nvPr/>
        </p:nvSpPr>
        <p:spPr>
          <a:xfrm>
            <a:off x="6252210" y="3185160"/>
            <a:ext cx="4481830" cy="1198880"/>
          </a:xfrm>
          <a:prstGeom prst="rect">
            <a:avLst/>
          </a:prstGeom>
          <a:noFill/>
          <a:ln>
            <a:solidFill>
              <a:srgbClr val="FF0000"/>
            </a:solidFill>
          </a:ln>
        </p:spPr>
        <p:txBody>
          <a:bodyPr wrap="square" rtlCol="0">
            <a:spAutoFit/>
          </a:bodyPr>
          <a:lstStyle/>
          <a:p>
            <a:r>
              <a:rPr lang="zh-CN" altLang="en-US" b="1"/>
              <a:t>智能充放电装置层</a:t>
            </a:r>
            <a:r>
              <a:rPr lang="zh-CN" altLang="en-US"/>
              <a:t>获取车辆层上报的相关信息后，将其反馈给本地监控层的管理系统。本地监控层整合信息，上报给电网系统</a:t>
            </a:r>
          </a:p>
        </p:txBody>
      </p:sp>
      <p:sp>
        <p:nvSpPr>
          <p:cNvPr id="13" name="文本框 12"/>
          <p:cNvSpPr txBox="1"/>
          <p:nvPr/>
        </p:nvSpPr>
        <p:spPr>
          <a:xfrm>
            <a:off x="6251575" y="5123815"/>
            <a:ext cx="4482465" cy="1198880"/>
          </a:xfrm>
          <a:prstGeom prst="rect">
            <a:avLst/>
          </a:prstGeom>
          <a:noFill/>
          <a:ln>
            <a:solidFill>
              <a:schemeClr val="accent6">
                <a:lumMod val="50000"/>
              </a:schemeClr>
            </a:solidFill>
          </a:ln>
        </p:spPr>
        <p:txBody>
          <a:bodyPr wrap="square" rtlCol="0">
            <a:spAutoFit/>
          </a:bodyPr>
          <a:lstStyle/>
          <a:p>
            <a:r>
              <a:rPr lang="zh-CN" altLang="en-US" b="1"/>
              <a:t>车辆层</a:t>
            </a:r>
            <a:r>
              <a:rPr lang="zh-CN" altLang="en-US"/>
              <a:t>将电动汽车的荷电状态、动力电池额定容量、充放电上下限以及预计在网的充电时间等相关信息反馈给智能充放电装置层</a:t>
            </a:r>
          </a:p>
        </p:txBody>
      </p:sp>
      <p:sp>
        <p:nvSpPr>
          <p:cNvPr id="14" name="上箭头 13"/>
          <p:cNvSpPr/>
          <p:nvPr/>
        </p:nvSpPr>
        <p:spPr>
          <a:xfrm>
            <a:off x="7258685" y="2498090"/>
            <a:ext cx="186055" cy="558165"/>
          </a:xfrm>
          <a:prstGeom prst="up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上箭头 14"/>
          <p:cNvSpPr/>
          <p:nvPr/>
        </p:nvSpPr>
        <p:spPr>
          <a:xfrm>
            <a:off x="7199630" y="4487545"/>
            <a:ext cx="186055" cy="558165"/>
          </a:xfrm>
          <a:prstGeom prst="up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上箭头 15"/>
          <p:cNvSpPr/>
          <p:nvPr/>
        </p:nvSpPr>
        <p:spPr>
          <a:xfrm rot="10800000">
            <a:off x="9014460" y="2493010"/>
            <a:ext cx="186055" cy="558165"/>
          </a:xfrm>
          <a:prstGeom prst="up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上箭头 17"/>
          <p:cNvSpPr/>
          <p:nvPr/>
        </p:nvSpPr>
        <p:spPr>
          <a:xfrm rot="10800000">
            <a:off x="9029065" y="4474845"/>
            <a:ext cx="186055" cy="558165"/>
          </a:xfrm>
          <a:prstGeom prst="up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cxnSp>
        <p:nvCxnSpPr>
          <p:cNvPr id="19" name="直接箭头连接符 18"/>
          <p:cNvCxnSpPr>
            <a:endCxn id="11" idx="1"/>
          </p:cNvCxnSpPr>
          <p:nvPr/>
        </p:nvCxnSpPr>
        <p:spPr>
          <a:xfrm flipV="1">
            <a:off x="5386705" y="1776730"/>
            <a:ext cx="864235" cy="701040"/>
          </a:xfrm>
          <a:prstGeom prst="straightConnector1">
            <a:avLst/>
          </a:prstGeom>
          <a:ln w="635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0" name="直接箭头连接符 19"/>
          <p:cNvCxnSpPr>
            <a:stCxn id="6" idx="3"/>
            <a:endCxn id="12" idx="1"/>
          </p:cNvCxnSpPr>
          <p:nvPr/>
        </p:nvCxnSpPr>
        <p:spPr>
          <a:xfrm flipV="1">
            <a:off x="5315585" y="3784600"/>
            <a:ext cx="936625" cy="19050"/>
          </a:xfrm>
          <a:prstGeom prst="straightConnector1">
            <a:avLst/>
          </a:prstGeom>
          <a:ln w="635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cxnSp>
        <p:nvCxnSpPr>
          <p:cNvPr id="23" name="直接箭头连接符 22"/>
          <p:cNvCxnSpPr>
            <a:stCxn id="10" idx="3"/>
            <a:endCxn id="13" idx="1"/>
          </p:cNvCxnSpPr>
          <p:nvPr/>
        </p:nvCxnSpPr>
        <p:spPr>
          <a:xfrm>
            <a:off x="5387975" y="5157470"/>
            <a:ext cx="863600" cy="565785"/>
          </a:xfrm>
          <a:prstGeom prst="straightConnector1">
            <a:avLst/>
          </a:prstGeom>
          <a:ln w="6350" cap="flat" cmpd="sng" algn="ctr">
            <a:solidFill>
              <a:schemeClr val="accent1"/>
            </a:solidFill>
            <a:prstDash val="dash"/>
            <a:miter lim="800000"/>
            <a:tailEnd type="arrow" w="med" len="med"/>
          </a:ln>
        </p:spPr>
        <p:style>
          <a:lnRef idx="0">
            <a:schemeClr val="accent1"/>
          </a:lnRef>
          <a:fillRef idx="0">
            <a:srgbClr val="FFFFFF"/>
          </a:fillRef>
          <a:effectRef idx="0">
            <a:srgbClr val="FFFFFF"/>
          </a:effectRef>
          <a:fontRef idx="minor">
            <a:schemeClr val="tx1"/>
          </a:fontRef>
        </p:style>
      </p:cxn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文本框 16"/>
          <p:cNvSpPr txBox="1"/>
          <p:nvPr/>
        </p:nvSpPr>
        <p:spPr>
          <a:xfrm>
            <a:off x="661952" y="561975"/>
            <a:ext cx="2540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双向充电桩</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2" name="图片 1"/>
          <p:cNvPicPr>
            <a:picLocks noChangeAspect="1"/>
          </p:cNvPicPr>
          <p:nvPr/>
        </p:nvPicPr>
        <p:blipFill>
          <a:blip r:embed="rId4"/>
          <a:stretch>
            <a:fillRect/>
          </a:stretch>
        </p:blipFill>
        <p:spPr>
          <a:xfrm>
            <a:off x="589280" y="1917700"/>
            <a:ext cx="4442460" cy="3367405"/>
          </a:xfrm>
          <a:prstGeom prst="rect">
            <a:avLst/>
          </a:prstGeom>
        </p:spPr>
      </p:pic>
      <p:sp>
        <p:nvSpPr>
          <p:cNvPr id="6" name="圆角矩形 5"/>
          <p:cNvSpPr/>
          <p:nvPr/>
        </p:nvSpPr>
        <p:spPr>
          <a:xfrm>
            <a:off x="589280" y="3185160"/>
            <a:ext cx="4441825" cy="1026795"/>
          </a:xfrm>
          <a:prstGeom prst="roundRect">
            <a:avLst/>
          </a:prstGeom>
          <a:noFill/>
          <a:ln w="38100">
            <a:solidFill>
              <a:srgbClr val="FF000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9" name="圆角矩形 8"/>
          <p:cNvSpPr/>
          <p:nvPr/>
        </p:nvSpPr>
        <p:spPr>
          <a:xfrm>
            <a:off x="589280" y="2028190"/>
            <a:ext cx="4441825" cy="1026795"/>
          </a:xfrm>
          <a:prstGeom prst="roundRect">
            <a:avLst/>
          </a:prstGeom>
          <a:noFill/>
          <a:ln w="38100">
            <a:solidFill>
              <a:schemeClr val="accent1">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0" name="圆角矩形 9"/>
          <p:cNvSpPr/>
          <p:nvPr/>
        </p:nvSpPr>
        <p:spPr>
          <a:xfrm>
            <a:off x="589915" y="4465955"/>
            <a:ext cx="4441825" cy="484505"/>
          </a:xfrm>
          <a:prstGeom prst="roundRect">
            <a:avLst/>
          </a:prstGeom>
          <a:noFill/>
          <a:ln w="38100">
            <a:solidFill>
              <a:schemeClr val="accent6">
                <a:lumMod val="50000"/>
              </a:schemeClr>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1" name="文本框 10"/>
          <p:cNvSpPr txBox="1"/>
          <p:nvPr/>
        </p:nvSpPr>
        <p:spPr>
          <a:xfrm>
            <a:off x="6250940" y="1177290"/>
            <a:ext cx="4482465" cy="1198880"/>
          </a:xfrm>
          <a:prstGeom prst="rect">
            <a:avLst/>
          </a:prstGeom>
          <a:noFill/>
          <a:ln w="12700" cmpd="sng">
            <a:solidFill>
              <a:schemeClr val="accent1">
                <a:shade val="50000"/>
              </a:schemeClr>
            </a:solidFill>
            <a:prstDash val="solid"/>
          </a:ln>
        </p:spPr>
        <p:txBody>
          <a:bodyPr wrap="square" rtlCol="0">
            <a:spAutoFit/>
          </a:bodyPr>
          <a:lstStyle/>
          <a:p>
            <a:r>
              <a:rPr lang="zh-CN" altLang="en-US" b="1"/>
              <a:t>电网层</a:t>
            </a:r>
            <a:r>
              <a:rPr lang="zh-CN" altLang="en-US"/>
              <a:t>是系统的最上层，在接收到本地监控层上报的电动汽车相关数据、分时电价等信息后，根据这些信息制定系统的调度计划</a:t>
            </a:r>
          </a:p>
        </p:txBody>
      </p:sp>
      <p:sp>
        <p:nvSpPr>
          <p:cNvPr id="12" name="文本框 11"/>
          <p:cNvSpPr txBox="1"/>
          <p:nvPr/>
        </p:nvSpPr>
        <p:spPr>
          <a:xfrm>
            <a:off x="6252210" y="3185160"/>
            <a:ext cx="4481830" cy="1198880"/>
          </a:xfrm>
          <a:prstGeom prst="rect">
            <a:avLst/>
          </a:prstGeom>
          <a:noFill/>
          <a:ln>
            <a:solidFill>
              <a:srgbClr val="FF0000"/>
            </a:solidFill>
          </a:ln>
        </p:spPr>
        <p:txBody>
          <a:bodyPr wrap="square" rtlCol="0">
            <a:spAutoFit/>
          </a:bodyPr>
          <a:lstStyle/>
          <a:p>
            <a:r>
              <a:rPr lang="zh-CN" altLang="en-US" b="1"/>
              <a:t>智能充放电装置层</a:t>
            </a:r>
            <a:r>
              <a:rPr lang="zh-CN" altLang="en-US"/>
              <a:t>获取车辆层上报的相关信息后，将其反馈给本地监控层的管理系统。本地监控层整合信息，上报给电网系统</a:t>
            </a:r>
          </a:p>
        </p:txBody>
      </p:sp>
      <p:sp>
        <p:nvSpPr>
          <p:cNvPr id="13" name="文本框 12"/>
          <p:cNvSpPr txBox="1"/>
          <p:nvPr/>
        </p:nvSpPr>
        <p:spPr>
          <a:xfrm>
            <a:off x="6251575" y="5123815"/>
            <a:ext cx="4482465" cy="1198880"/>
          </a:xfrm>
          <a:prstGeom prst="rect">
            <a:avLst/>
          </a:prstGeom>
          <a:noFill/>
          <a:ln>
            <a:solidFill>
              <a:schemeClr val="accent6">
                <a:lumMod val="50000"/>
              </a:schemeClr>
            </a:solidFill>
          </a:ln>
        </p:spPr>
        <p:txBody>
          <a:bodyPr wrap="square" rtlCol="0">
            <a:spAutoFit/>
          </a:bodyPr>
          <a:lstStyle/>
          <a:p>
            <a:r>
              <a:rPr lang="zh-CN" altLang="en-US" b="1"/>
              <a:t>车辆层</a:t>
            </a:r>
            <a:r>
              <a:rPr lang="zh-CN" altLang="en-US"/>
              <a:t>将电动汽车的荷电状态、动力电池额定容量、充放电上下限以及预计在网的充电时间等相关信息反馈给智能充放电装置层</a:t>
            </a:r>
          </a:p>
        </p:txBody>
      </p:sp>
      <p:sp>
        <p:nvSpPr>
          <p:cNvPr id="14" name="上箭头 13"/>
          <p:cNvSpPr/>
          <p:nvPr/>
        </p:nvSpPr>
        <p:spPr>
          <a:xfrm>
            <a:off x="7258685" y="2498090"/>
            <a:ext cx="186055" cy="558165"/>
          </a:xfrm>
          <a:prstGeom prst="up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5" name="上箭头 14"/>
          <p:cNvSpPr/>
          <p:nvPr/>
        </p:nvSpPr>
        <p:spPr>
          <a:xfrm>
            <a:off x="7199630" y="4487545"/>
            <a:ext cx="186055" cy="558165"/>
          </a:xfrm>
          <a:prstGeom prst="up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6" name="上箭头 15"/>
          <p:cNvSpPr/>
          <p:nvPr/>
        </p:nvSpPr>
        <p:spPr>
          <a:xfrm rot="10800000">
            <a:off x="9014460" y="2493010"/>
            <a:ext cx="186055" cy="558165"/>
          </a:xfrm>
          <a:prstGeom prst="up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sp>
        <p:nvSpPr>
          <p:cNvPr id="18" name="上箭头 17"/>
          <p:cNvSpPr/>
          <p:nvPr/>
        </p:nvSpPr>
        <p:spPr>
          <a:xfrm rot="10800000">
            <a:off x="9029065" y="4474845"/>
            <a:ext cx="186055" cy="558165"/>
          </a:xfrm>
          <a:prstGeom prst="upArrow">
            <a:avLst/>
          </a:prstGeom>
          <a:noFill/>
          <a:ln>
            <a:solidFill>
              <a:srgbClr val="0070C0"/>
            </a:solidFill>
          </a:ln>
          <a:extLst>
            <a:ext uri="{909E8E84-426E-40DD-AFC4-6F175D3DCCD1}">
              <a14:hiddenFill xmlns:a14="http://schemas.microsoft.com/office/drawing/2010/main">
                <a:solidFill>
                  <a:schemeClr val="accent1"/>
                </a:solidFill>
              </a14:hiddenFill>
            </a:ext>
          </a:ex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7" name="图片 6"/>
          <p:cNvPicPr/>
          <p:nvPr/>
        </p:nvPicPr>
        <p:blipFill>
          <a:blip r:embed="rId5"/>
          <a:srcRect b="11170"/>
          <a:stretch>
            <a:fillRect/>
          </a:stretch>
        </p:blipFill>
        <p:spPr>
          <a:xfrm>
            <a:off x="1395730" y="1367790"/>
            <a:ext cx="9338310" cy="4833620"/>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圆角 98"/>
          <p:cNvSpPr/>
          <p:nvPr/>
        </p:nvSpPr>
        <p:spPr>
          <a:xfrm>
            <a:off x="0" y="0"/>
            <a:ext cx="8956897" cy="6858000"/>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p:cNvSpPr/>
          <p:nvPr/>
        </p:nvSpPr>
        <p:spPr>
          <a:xfrm>
            <a:off x="-1" y="0"/>
            <a:ext cx="8254117" cy="6858000"/>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algn="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grpSp>
        <p:nvGrpSpPr>
          <p:cNvPr id="96" name="组合 95"/>
          <p:cNvGrpSpPr/>
          <p:nvPr/>
        </p:nvGrpSpPr>
        <p:grpSpPr>
          <a:xfrm>
            <a:off x="10331805" y="3612469"/>
            <a:ext cx="1876919" cy="3245531"/>
            <a:chOff x="5515450" y="2352198"/>
            <a:chExt cx="1395221" cy="2412587"/>
          </a:xfrm>
          <a:gradFill>
            <a:gsLst>
              <a:gs pos="0">
                <a:srgbClr val="1A73AE"/>
              </a:gs>
              <a:gs pos="100000">
                <a:srgbClr val="1A73AE"/>
              </a:gs>
            </a:gsLst>
            <a:lin ang="0" scaled="0"/>
          </a:gradFill>
        </p:grpSpPr>
        <p:grpSp>
          <p:nvGrpSpPr>
            <p:cNvPr id="9" name="图形 4"/>
            <p:cNvGrpSpPr/>
            <p:nvPr/>
          </p:nvGrpSpPr>
          <p:grpSpPr>
            <a:xfrm>
              <a:off x="5515450" y="2352198"/>
              <a:ext cx="1395221" cy="2412587"/>
              <a:chOff x="5515450" y="2352198"/>
              <a:chExt cx="1395221" cy="2412587"/>
            </a:xfrm>
            <a:grpFill/>
          </p:grpSpPr>
          <p:grpSp>
            <p:nvGrpSpPr>
              <p:cNvPr id="10" name="图形 4"/>
              <p:cNvGrpSpPr/>
              <p:nvPr/>
            </p:nvGrpSpPr>
            <p:grpSpPr>
              <a:xfrm>
                <a:off x="5515450" y="2352198"/>
                <a:ext cx="1395221" cy="1637347"/>
                <a:chOff x="5515450" y="2352198"/>
                <a:chExt cx="1395221" cy="1637347"/>
              </a:xfrm>
              <a:grpFill/>
            </p:grpSpPr>
            <p:sp>
              <p:nvSpPr>
                <p:cNvPr id="11" name="任意多边形: 形状 10"/>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endParaRPr lang="zh-CN" altLang="en-US">
                    <a:latin typeface="+mn-ea"/>
                  </a:endParaRPr>
                </a:p>
              </p:txBody>
            </p:sp>
            <p:sp>
              <p:nvSpPr>
                <p:cNvPr id="12" name="任意多边形: 形状 11"/>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endParaRPr lang="zh-CN" altLang="en-US">
                    <a:latin typeface="+mn-ea"/>
                  </a:endParaRPr>
                </a:p>
              </p:txBody>
            </p:sp>
            <p:sp>
              <p:nvSpPr>
                <p:cNvPr id="13" name="任意多边形: 形状 12"/>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endParaRPr lang="zh-CN" altLang="en-US">
                    <a:latin typeface="+mn-ea"/>
                  </a:endParaRPr>
                </a:p>
              </p:txBody>
            </p:sp>
            <p:sp>
              <p:nvSpPr>
                <p:cNvPr id="14" name="任意多边形: 形状 13"/>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endParaRPr lang="zh-CN" altLang="en-US">
                    <a:latin typeface="+mn-ea"/>
                  </a:endParaRPr>
                </a:p>
              </p:txBody>
            </p:sp>
            <p:sp>
              <p:nvSpPr>
                <p:cNvPr id="15" name="任意多边形: 形状 14"/>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endParaRPr lang="zh-CN" altLang="en-US">
                    <a:latin typeface="+mn-ea"/>
                  </a:endParaRPr>
                </a:p>
              </p:txBody>
            </p:sp>
            <p:sp>
              <p:nvSpPr>
                <p:cNvPr id="16" name="任意多边形: 形状 15"/>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endParaRPr lang="zh-CN" altLang="en-US">
                    <a:latin typeface="+mn-ea"/>
                  </a:endParaRPr>
                </a:p>
              </p:txBody>
            </p:sp>
            <p:sp>
              <p:nvSpPr>
                <p:cNvPr id="17" name="任意多边形: 形状 16"/>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endParaRPr lang="zh-CN" altLang="en-US">
                    <a:latin typeface="+mn-ea"/>
                  </a:endParaRPr>
                </a:p>
              </p:txBody>
            </p:sp>
            <p:sp>
              <p:nvSpPr>
                <p:cNvPr id="18" name="任意多边形: 形状 17"/>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endParaRPr lang="zh-CN" altLang="en-US">
                    <a:latin typeface="+mn-ea"/>
                  </a:endParaRPr>
                </a:p>
              </p:txBody>
            </p:sp>
            <p:sp>
              <p:nvSpPr>
                <p:cNvPr id="19" name="任意多边形: 形状 18"/>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endParaRPr lang="zh-CN" altLang="en-US">
                    <a:latin typeface="+mn-ea"/>
                  </a:endParaRPr>
                </a:p>
              </p:txBody>
            </p:sp>
            <p:sp>
              <p:nvSpPr>
                <p:cNvPr id="20" name="任意多边形: 形状 19"/>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endParaRPr lang="zh-CN" altLang="en-US">
                    <a:latin typeface="+mn-ea"/>
                  </a:endParaRPr>
                </a:p>
              </p:txBody>
            </p:sp>
            <p:sp>
              <p:nvSpPr>
                <p:cNvPr id="21" name="任意多边形: 形状 20"/>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endParaRPr lang="zh-CN" altLang="en-US">
                    <a:latin typeface="+mn-ea"/>
                  </a:endParaRPr>
                </a:p>
              </p:txBody>
            </p:sp>
            <p:sp>
              <p:nvSpPr>
                <p:cNvPr id="22" name="任意多边形: 形状 21"/>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endParaRPr lang="zh-CN" altLang="en-US">
                    <a:latin typeface="+mn-ea"/>
                  </a:endParaRPr>
                </a:p>
              </p:txBody>
            </p:sp>
            <p:sp>
              <p:nvSpPr>
                <p:cNvPr id="23" name="任意多边形: 形状 22"/>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endParaRPr lang="zh-CN" altLang="en-US">
                    <a:latin typeface="+mn-ea"/>
                  </a:endParaRPr>
                </a:p>
              </p:txBody>
            </p:sp>
            <p:sp>
              <p:nvSpPr>
                <p:cNvPr id="24" name="任意多边形: 形状 23"/>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endParaRPr lang="zh-CN" altLang="en-US">
                    <a:latin typeface="+mn-ea"/>
                  </a:endParaRPr>
                </a:p>
              </p:txBody>
            </p:sp>
            <p:sp>
              <p:nvSpPr>
                <p:cNvPr id="25" name="任意多边形: 形状 24"/>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endParaRPr lang="zh-CN" altLang="en-US">
                    <a:latin typeface="+mn-ea"/>
                  </a:endParaRPr>
                </a:p>
              </p:txBody>
            </p:sp>
            <p:sp>
              <p:nvSpPr>
                <p:cNvPr id="26" name="任意多边形: 形状 25"/>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endParaRPr lang="zh-CN" altLang="en-US">
                    <a:latin typeface="+mn-ea"/>
                  </a:endParaRPr>
                </a:p>
              </p:txBody>
            </p:sp>
            <p:sp>
              <p:nvSpPr>
                <p:cNvPr id="27" name="任意多边形: 形状 26"/>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endParaRPr lang="zh-CN" altLang="en-US">
                    <a:latin typeface="+mn-ea"/>
                  </a:endParaRPr>
                </a:p>
              </p:txBody>
            </p:sp>
            <p:sp>
              <p:nvSpPr>
                <p:cNvPr id="28" name="任意多边形: 形状 27"/>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endParaRPr lang="zh-CN" altLang="en-US">
                    <a:latin typeface="+mn-ea"/>
                  </a:endParaRPr>
                </a:p>
              </p:txBody>
            </p:sp>
            <p:sp>
              <p:nvSpPr>
                <p:cNvPr id="29" name="任意多边形: 形状 28"/>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endParaRPr lang="zh-CN" altLang="en-US">
                    <a:latin typeface="+mn-ea"/>
                  </a:endParaRPr>
                </a:p>
              </p:txBody>
            </p:sp>
            <p:sp>
              <p:nvSpPr>
                <p:cNvPr id="30" name="任意多边形: 形状 29"/>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endParaRPr lang="zh-CN" altLang="en-US">
                    <a:latin typeface="+mn-ea"/>
                  </a:endParaRPr>
                </a:p>
              </p:txBody>
            </p:sp>
            <p:sp>
              <p:nvSpPr>
                <p:cNvPr id="31" name="任意多边形: 形状 30"/>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endParaRPr lang="zh-CN" altLang="en-US">
                    <a:latin typeface="+mn-ea"/>
                  </a:endParaRPr>
                </a:p>
              </p:txBody>
            </p:sp>
            <p:sp>
              <p:nvSpPr>
                <p:cNvPr id="32" name="任意多边形: 形状 31"/>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endParaRPr lang="zh-CN" altLang="en-US">
                    <a:latin typeface="+mn-ea"/>
                  </a:endParaRPr>
                </a:p>
              </p:txBody>
            </p:sp>
            <p:sp>
              <p:nvSpPr>
                <p:cNvPr id="33" name="任意多边形: 形状 32"/>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endParaRPr lang="zh-CN" altLang="en-US">
                    <a:latin typeface="+mn-ea"/>
                  </a:endParaRPr>
                </a:p>
              </p:txBody>
            </p:sp>
            <p:sp>
              <p:nvSpPr>
                <p:cNvPr id="34" name="任意多边形: 形状 33"/>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endParaRPr lang="zh-CN" altLang="en-US">
                    <a:latin typeface="+mn-ea"/>
                  </a:endParaRPr>
                </a:p>
              </p:txBody>
            </p:sp>
            <p:sp>
              <p:nvSpPr>
                <p:cNvPr id="35" name="任意多边形: 形状 34"/>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endParaRPr lang="zh-CN" altLang="en-US">
                    <a:latin typeface="+mn-ea"/>
                  </a:endParaRPr>
                </a:p>
              </p:txBody>
            </p:sp>
            <p:sp>
              <p:nvSpPr>
                <p:cNvPr id="36" name="任意多边形: 形状 35"/>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endParaRPr lang="zh-CN" altLang="en-US">
                    <a:latin typeface="+mn-ea"/>
                  </a:endParaRPr>
                </a:p>
              </p:txBody>
            </p:sp>
            <p:sp>
              <p:nvSpPr>
                <p:cNvPr id="37" name="任意多边形: 形状 36"/>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endParaRPr lang="zh-CN" altLang="en-US">
                    <a:latin typeface="+mn-ea"/>
                  </a:endParaRPr>
                </a:p>
              </p:txBody>
            </p:sp>
            <p:sp>
              <p:nvSpPr>
                <p:cNvPr id="38" name="任意多边形: 形状 37"/>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endParaRPr lang="zh-CN" altLang="en-US">
                    <a:latin typeface="+mn-ea"/>
                  </a:endParaRPr>
                </a:p>
              </p:txBody>
            </p:sp>
            <p:sp>
              <p:nvSpPr>
                <p:cNvPr id="39" name="任意多边形: 形状 38"/>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endParaRPr lang="zh-CN" altLang="en-US">
                    <a:latin typeface="+mn-ea"/>
                  </a:endParaRPr>
                </a:p>
              </p:txBody>
            </p:sp>
            <p:sp>
              <p:nvSpPr>
                <p:cNvPr id="40" name="任意多边形: 形状 39"/>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endParaRPr lang="zh-CN" altLang="en-US">
                    <a:latin typeface="+mn-ea"/>
                  </a:endParaRPr>
                </a:p>
              </p:txBody>
            </p:sp>
            <p:sp>
              <p:nvSpPr>
                <p:cNvPr id="41" name="任意多边形: 形状 40"/>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endParaRPr lang="zh-CN" altLang="en-US">
                    <a:latin typeface="+mn-ea"/>
                  </a:endParaRPr>
                </a:p>
              </p:txBody>
            </p:sp>
            <p:sp>
              <p:nvSpPr>
                <p:cNvPr id="42" name="任意多边形: 形状 41"/>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endParaRPr lang="zh-CN" altLang="en-US">
                    <a:latin typeface="+mn-ea"/>
                  </a:endParaRPr>
                </a:p>
              </p:txBody>
            </p:sp>
            <p:sp>
              <p:nvSpPr>
                <p:cNvPr id="43" name="任意多边形: 形状 42"/>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endParaRPr lang="zh-CN" altLang="en-US">
                    <a:latin typeface="+mn-ea"/>
                  </a:endParaRPr>
                </a:p>
              </p:txBody>
            </p:sp>
            <p:sp>
              <p:nvSpPr>
                <p:cNvPr id="44" name="任意多边形: 形状 43"/>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endParaRPr lang="zh-CN" altLang="en-US">
                    <a:latin typeface="+mn-ea"/>
                  </a:endParaRPr>
                </a:p>
              </p:txBody>
            </p:sp>
            <p:sp>
              <p:nvSpPr>
                <p:cNvPr id="45" name="任意多边形: 形状 44"/>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endParaRPr lang="zh-CN" altLang="en-US">
                    <a:latin typeface="+mn-ea"/>
                  </a:endParaRPr>
                </a:p>
              </p:txBody>
            </p:sp>
            <p:sp>
              <p:nvSpPr>
                <p:cNvPr id="46" name="任意多边形: 形状 45"/>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endParaRPr lang="zh-CN" altLang="en-US">
                    <a:latin typeface="+mn-ea"/>
                  </a:endParaRPr>
                </a:p>
              </p:txBody>
            </p:sp>
            <p:sp>
              <p:nvSpPr>
                <p:cNvPr id="47" name="任意多边形: 形状 46"/>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endParaRPr lang="zh-CN" altLang="en-US">
                    <a:latin typeface="+mn-ea"/>
                  </a:endParaRPr>
                </a:p>
              </p:txBody>
            </p:sp>
            <p:sp>
              <p:nvSpPr>
                <p:cNvPr id="48" name="任意多边形: 形状 47"/>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endParaRPr lang="zh-CN" altLang="en-US">
                    <a:latin typeface="+mn-ea"/>
                  </a:endParaRPr>
                </a:p>
              </p:txBody>
            </p:sp>
            <p:sp>
              <p:nvSpPr>
                <p:cNvPr id="49" name="任意多边形: 形状 48"/>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endParaRPr lang="zh-CN" altLang="en-US">
                    <a:latin typeface="+mn-ea"/>
                  </a:endParaRPr>
                </a:p>
              </p:txBody>
            </p:sp>
            <p:sp>
              <p:nvSpPr>
                <p:cNvPr id="50" name="任意多边形: 形状 49"/>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endParaRPr lang="zh-CN" altLang="en-US">
                    <a:latin typeface="+mn-ea"/>
                  </a:endParaRPr>
                </a:p>
              </p:txBody>
            </p:sp>
            <p:sp>
              <p:nvSpPr>
                <p:cNvPr id="51" name="任意多边形: 形状 50"/>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endParaRPr lang="zh-CN" altLang="en-US">
                    <a:latin typeface="+mn-ea"/>
                  </a:endParaRPr>
                </a:p>
              </p:txBody>
            </p:sp>
            <p:sp>
              <p:nvSpPr>
                <p:cNvPr id="52" name="任意多边形: 形状 51"/>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endParaRPr lang="zh-CN" altLang="en-US">
                    <a:latin typeface="+mn-ea"/>
                  </a:endParaRPr>
                </a:p>
              </p:txBody>
            </p:sp>
            <p:sp>
              <p:nvSpPr>
                <p:cNvPr id="53" name="任意多边形: 形状 52"/>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endParaRPr lang="zh-CN" altLang="en-US">
                    <a:latin typeface="+mn-ea"/>
                  </a:endParaRPr>
                </a:p>
              </p:txBody>
            </p:sp>
            <p:sp>
              <p:nvSpPr>
                <p:cNvPr id="54" name="任意多边形: 形状 53"/>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endParaRPr lang="zh-CN" altLang="en-US">
                    <a:latin typeface="+mn-ea"/>
                  </a:endParaRPr>
                </a:p>
              </p:txBody>
            </p:sp>
            <p:sp>
              <p:nvSpPr>
                <p:cNvPr id="55" name="任意多边形: 形状 54"/>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endParaRPr lang="zh-CN" altLang="en-US">
                    <a:latin typeface="+mn-ea"/>
                  </a:endParaRPr>
                </a:p>
              </p:txBody>
            </p:sp>
            <p:sp>
              <p:nvSpPr>
                <p:cNvPr id="56" name="任意多边形: 形状 55"/>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endParaRPr lang="zh-CN" altLang="en-US">
                    <a:latin typeface="+mn-ea"/>
                  </a:endParaRPr>
                </a:p>
              </p:txBody>
            </p:sp>
            <p:sp>
              <p:nvSpPr>
                <p:cNvPr id="57" name="任意多边形: 形状 56"/>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endParaRPr lang="zh-CN" altLang="en-US">
                    <a:latin typeface="+mn-ea"/>
                  </a:endParaRPr>
                </a:p>
              </p:txBody>
            </p:sp>
            <p:sp>
              <p:nvSpPr>
                <p:cNvPr id="58" name="任意多边形: 形状 57"/>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endParaRPr lang="zh-CN" altLang="en-US">
                    <a:latin typeface="+mn-ea"/>
                  </a:endParaRPr>
                </a:p>
              </p:txBody>
            </p:sp>
            <p:sp>
              <p:nvSpPr>
                <p:cNvPr id="59" name="任意多边形: 形状 58"/>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endParaRPr lang="zh-CN" altLang="en-US">
                    <a:latin typeface="+mn-ea"/>
                  </a:endParaRPr>
                </a:p>
              </p:txBody>
            </p:sp>
            <p:sp>
              <p:nvSpPr>
                <p:cNvPr id="60" name="任意多边形: 形状 59"/>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endParaRPr lang="zh-CN" altLang="en-US">
                    <a:latin typeface="+mn-ea"/>
                  </a:endParaRPr>
                </a:p>
              </p:txBody>
            </p:sp>
            <p:sp>
              <p:nvSpPr>
                <p:cNvPr id="61" name="任意多边形: 形状 60"/>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endParaRPr lang="zh-CN" altLang="en-US">
                    <a:latin typeface="+mn-ea"/>
                  </a:endParaRPr>
                </a:p>
              </p:txBody>
            </p:sp>
            <p:sp>
              <p:nvSpPr>
                <p:cNvPr id="62" name="任意多边形: 形状 61"/>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endParaRPr lang="zh-CN" altLang="en-US">
                    <a:latin typeface="+mn-ea"/>
                  </a:endParaRPr>
                </a:p>
              </p:txBody>
            </p:sp>
            <p:sp>
              <p:nvSpPr>
                <p:cNvPr id="63" name="任意多边形: 形状 62"/>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endParaRPr lang="zh-CN" altLang="en-US">
                    <a:latin typeface="+mn-ea"/>
                  </a:endParaRPr>
                </a:p>
              </p:txBody>
            </p:sp>
            <p:sp>
              <p:nvSpPr>
                <p:cNvPr id="64" name="任意多边形: 形状 63"/>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endParaRPr lang="zh-CN" altLang="en-US">
                    <a:latin typeface="+mn-ea"/>
                  </a:endParaRPr>
                </a:p>
              </p:txBody>
            </p:sp>
            <p:sp>
              <p:nvSpPr>
                <p:cNvPr id="65" name="任意多边形: 形状 64"/>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endParaRPr lang="zh-CN" altLang="en-US">
                    <a:latin typeface="+mn-ea"/>
                  </a:endParaRPr>
                </a:p>
              </p:txBody>
            </p:sp>
            <p:sp>
              <p:nvSpPr>
                <p:cNvPr id="66" name="任意多边形: 形状 65"/>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endParaRPr lang="zh-CN" altLang="en-US">
                    <a:latin typeface="+mn-ea"/>
                  </a:endParaRPr>
                </a:p>
              </p:txBody>
            </p:sp>
            <p:sp>
              <p:nvSpPr>
                <p:cNvPr id="67" name="任意多边形: 形状 66"/>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endParaRPr lang="zh-CN" altLang="en-US">
                    <a:latin typeface="+mn-ea"/>
                  </a:endParaRPr>
                </a:p>
              </p:txBody>
            </p:sp>
            <p:sp>
              <p:nvSpPr>
                <p:cNvPr id="68" name="任意多边形: 形状 67"/>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endParaRPr lang="zh-CN" altLang="en-US">
                    <a:latin typeface="+mn-ea"/>
                  </a:endParaRPr>
                </a:p>
              </p:txBody>
            </p:sp>
            <p:sp>
              <p:nvSpPr>
                <p:cNvPr id="69" name="任意多边形: 形状 68"/>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endParaRPr lang="zh-CN" altLang="en-US">
                    <a:latin typeface="+mn-ea"/>
                  </a:endParaRPr>
                </a:p>
              </p:txBody>
            </p:sp>
            <p:sp>
              <p:nvSpPr>
                <p:cNvPr id="70" name="任意多边形: 形状 69"/>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endParaRPr lang="zh-CN" altLang="en-US">
                    <a:latin typeface="+mn-ea"/>
                  </a:endParaRPr>
                </a:p>
              </p:txBody>
            </p:sp>
            <p:sp>
              <p:nvSpPr>
                <p:cNvPr id="71" name="任意多边形: 形状 70"/>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endParaRPr lang="zh-CN" altLang="en-US">
                    <a:latin typeface="+mn-ea"/>
                  </a:endParaRPr>
                </a:p>
              </p:txBody>
            </p:sp>
          </p:grpSp>
          <p:grpSp>
            <p:nvGrpSpPr>
              <p:cNvPr id="72" name="图形 4"/>
              <p:cNvGrpSpPr/>
              <p:nvPr/>
            </p:nvGrpSpPr>
            <p:grpSpPr>
              <a:xfrm>
                <a:off x="6167991" y="3989450"/>
                <a:ext cx="453120" cy="775334"/>
                <a:chOff x="6167991" y="3989450"/>
                <a:chExt cx="453120" cy="775334"/>
              </a:xfrm>
              <a:grpFill/>
            </p:grpSpPr>
            <p:sp>
              <p:nvSpPr>
                <p:cNvPr id="73" name="任意多边形: 形状 72"/>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endParaRPr lang="zh-CN" altLang="en-US">
                    <a:latin typeface="+mn-ea"/>
                  </a:endParaRPr>
                </a:p>
              </p:txBody>
            </p:sp>
            <p:sp>
              <p:nvSpPr>
                <p:cNvPr id="74" name="任意多边形: 形状 73"/>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endParaRPr lang="zh-CN" altLang="en-US">
                    <a:latin typeface="+mn-ea"/>
                  </a:endParaRPr>
                </a:p>
              </p:txBody>
            </p:sp>
            <p:sp>
              <p:nvSpPr>
                <p:cNvPr id="75" name="任意多边形: 形状 74"/>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endParaRPr lang="zh-CN" altLang="en-US">
                    <a:latin typeface="+mn-ea"/>
                  </a:endParaRPr>
                </a:p>
              </p:txBody>
            </p:sp>
            <p:sp>
              <p:nvSpPr>
                <p:cNvPr id="76" name="任意多边形: 形状 75"/>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endParaRPr lang="zh-CN" altLang="en-US">
                    <a:latin typeface="+mn-ea"/>
                  </a:endParaRPr>
                </a:p>
              </p:txBody>
            </p:sp>
            <p:sp>
              <p:nvSpPr>
                <p:cNvPr id="77" name="任意多边形: 形状 76"/>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endParaRPr lang="zh-CN" altLang="en-US">
                    <a:latin typeface="+mn-ea"/>
                  </a:endParaRPr>
                </a:p>
              </p:txBody>
            </p:sp>
          </p:grpSp>
        </p:grpSp>
        <p:grpSp>
          <p:nvGrpSpPr>
            <p:cNvPr id="78" name="图形 4"/>
            <p:cNvGrpSpPr/>
            <p:nvPr/>
          </p:nvGrpSpPr>
          <p:grpSpPr>
            <a:xfrm>
              <a:off x="5669247" y="3428959"/>
              <a:ext cx="373398" cy="1248796"/>
              <a:chOff x="5669247" y="3428959"/>
              <a:chExt cx="373398" cy="1248796"/>
            </a:xfrm>
            <a:grpFill/>
          </p:grpSpPr>
          <p:sp>
            <p:nvSpPr>
              <p:cNvPr id="79" name="任意多边形: 形状 78"/>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endParaRPr lang="zh-CN" altLang="en-US">
                  <a:latin typeface="+mn-ea"/>
                </a:endParaRPr>
              </a:p>
            </p:txBody>
          </p:sp>
          <p:sp>
            <p:nvSpPr>
              <p:cNvPr id="80" name="任意多边形: 形状 79"/>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endParaRPr lang="zh-CN" altLang="en-US">
                  <a:latin typeface="+mn-ea"/>
                </a:endParaRPr>
              </a:p>
            </p:txBody>
          </p:sp>
          <p:sp>
            <p:nvSpPr>
              <p:cNvPr id="81" name="任意多边形: 形状 80"/>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endParaRPr lang="zh-CN" altLang="en-US">
                  <a:latin typeface="+mn-ea"/>
                </a:endParaRPr>
              </a:p>
            </p:txBody>
          </p:sp>
          <p:sp>
            <p:nvSpPr>
              <p:cNvPr id="82" name="任意多边形: 形状 81"/>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endParaRPr lang="zh-CN" altLang="en-US">
                  <a:latin typeface="+mn-ea"/>
                </a:endParaRPr>
              </a:p>
            </p:txBody>
          </p:sp>
          <p:sp>
            <p:nvSpPr>
              <p:cNvPr id="83" name="任意多边形: 形状 82"/>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endParaRPr lang="zh-CN" altLang="en-US">
                  <a:latin typeface="+mn-ea"/>
                </a:endParaRPr>
              </a:p>
            </p:txBody>
          </p:sp>
          <p:sp>
            <p:nvSpPr>
              <p:cNvPr id="84" name="任意多边形: 形状 83"/>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endParaRPr lang="zh-CN" altLang="en-US">
                  <a:latin typeface="+mn-ea"/>
                </a:endParaRPr>
              </a:p>
            </p:txBody>
          </p:sp>
          <p:sp>
            <p:nvSpPr>
              <p:cNvPr id="85" name="任意多边形: 形状 84"/>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endParaRPr lang="zh-CN" altLang="en-US">
                  <a:latin typeface="+mn-ea"/>
                </a:endParaRPr>
              </a:p>
            </p:txBody>
          </p:sp>
          <p:sp>
            <p:nvSpPr>
              <p:cNvPr id="86" name="任意多边形: 形状 85"/>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endParaRPr lang="zh-CN" altLang="en-US">
                  <a:latin typeface="+mn-ea"/>
                </a:endParaRPr>
              </a:p>
            </p:txBody>
          </p:sp>
          <p:sp>
            <p:nvSpPr>
              <p:cNvPr id="87" name="任意多边形: 形状 86"/>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endParaRPr lang="zh-CN" altLang="en-US">
                  <a:latin typeface="+mn-ea"/>
                </a:endParaRPr>
              </a:p>
            </p:txBody>
          </p:sp>
          <p:sp>
            <p:nvSpPr>
              <p:cNvPr id="88" name="任意多边形: 形状 87"/>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endParaRPr lang="zh-CN" altLang="en-US">
                  <a:latin typeface="+mn-ea"/>
                </a:endParaRPr>
              </a:p>
            </p:txBody>
          </p:sp>
          <p:sp>
            <p:nvSpPr>
              <p:cNvPr id="89" name="任意多边形: 形状 88"/>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endParaRPr lang="zh-CN" altLang="en-US">
                  <a:latin typeface="+mn-ea"/>
                </a:endParaRPr>
              </a:p>
            </p:txBody>
          </p:sp>
          <p:sp>
            <p:nvSpPr>
              <p:cNvPr id="90" name="任意多边形: 形状 89"/>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endParaRPr lang="zh-CN" altLang="en-US">
                  <a:latin typeface="+mn-ea"/>
                </a:endParaRPr>
              </a:p>
            </p:txBody>
          </p:sp>
          <p:sp>
            <p:nvSpPr>
              <p:cNvPr id="91" name="任意多边形: 形状 90"/>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endParaRPr lang="zh-CN" altLang="en-US">
                  <a:latin typeface="+mn-ea"/>
                </a:endParaRPr>
              </a:p>
            </p:txBody>
          </p:sp>
          <p:sp>
            <p:nvSpPr>
              <p:cNvPr id="92" name="任意多边形: 形状 91"/>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endParaRPr lang="zh-CN" altLang="en-US">
                  <a:latin typeface="+mn-ea"/>
                </a:endParaRPr>
              </a:p>
            </p:txBody>
          </p:sp>
          <p:sp>
            <p:nvSpPr>
              <p:cNvPr id="93" name="任意多边形: 形状 92"/>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endParaRPr lang="zh-CN" altLang="en-US">
                  <a:latin typeface="+mn-ea"/>
                </a:endParaRPr>
              </a:p>
            </p:txBody>
          </p:sp>
          <p:sp>
            <p:nvSpPr>
              <p:cNvPr id="94" name="任意多边形: 形状 93"/>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endParaRPr lang="zh-CN" altLang="en-US">
                  <a:latin typeface="+mn-ea"/>
                </a:endParaRPr>
              </a:p>
            </p:txBody>
          </p:sp>
          <p:sp>
            <p:nvSpPr>
              <p:cNvPr id="95" name="任意多边形: 形状 94"/>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endParaRPr lang="zh-CN" altLang="en-US">
                  <a:latin typeface="+mn-ea"/>
                </a:endParaRPr>
              </a:p>
            </p:txBody>
          </p:sp>
        </p:grpSp>
      </p:grpSp>
      <p:sp>
        <p:nvSpPr>
          <p:cNvPr id="97" name="矩形: 圆角 96"/>
          <p:cNvSpPr/>
          <p:nvPr/>
        </p:nvSpPr>
        <p:spPr>
          <a:xfrm>
            <a:off x="-14948" y="0"/>
            <a:ext cx="7507948" cy="6858000"/>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grpSp>
        <p:nvGrpSpPr>
          <p:cNvPr id="163" name="组合 162"/>
          <p:cNvGrpSpPr/>
          <p:nvPr/>
        </p:nvGrpSpPr>
        <p:grpSpPr>
          <a:xfrm>
            <a:off x="9710315" y="922385"/>
            <a:ext cx="1835264" cy="1388496"/>
            <a:chOff x="9719733" y="919845"/>
            <a:chExt cx="1835264" cy="1388496"/>
          </a:xfrm>
        </p:grpSpPr>
        <p:grpSp>
          <p:nvGrpSpPr>
            <p:cNvPr id="112" name="组合 111"/>
            <p:cNvGrpSpPr/>
            <p:nvPr/>
          </p:nvGrpSpPr>
          <p:grpSpPr>
            <a:xfrm>
              <a:off x="9719733" y="1119199"/>
              <a:ext cx="1835264" cy="970235"/>
              <a:chOff x="9719733" y="1119199"/>
              <a:chExt cx="1835264" cy="970235"/>
            </a:xfrm>
          </p:grpSpPr>
          <p:sp>
            <p:nvSpPr>
              <p:cNvPr id="102" name="矩形 101"/>
              <p:cNvSpPr/>
              <p:nvPr/>
            </p:nvSpPr>
            <p:spPr>
              <a:xfrm>
                <a:off x="9719733" y="1269845"/>
                <a:ext cx="1835264" cy="674379"/>
              </a:xfrm>
              <a:prstGeom prst="rect">
                <a:avLst/>
              </a:prstGeom>
              <a:noFill/>
              <a:ln w="19050">
                <a:gradFill>
                  <a:gsLst>
                    <a:gs pos="0">
                      <a:srgbClr val="1A73AE"/>
                    </a:gs>
                    <a:gs pos="100000">
                      <a:srgbClr val="0164A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useBgFill="1">
            <p:nvSpPr>
              <p:cNvPr id="110" name="矩形 109"/>
              <p:cNvSpPr/>
              <p:nvPr/>
            </p:nvSpPr>
            <p:spPr>
              <a:xfrm>
                <a:off x="9921240" y="1119199"/>
                <a:ext cx="655967" cy="301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useBgFill="1">
            <p:nvSpPr>
              <p:cNvPr id="111" name="矩形 110"/>
              <p:cNvSpPr/>
              <p:nvPr/>
            </p:nvSpPr>
            <p:spPr>
              <a:xfrm>
                <a:off x="10600015" y="1788143"/>
                <a:ext cx="814552" cy="301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00" name="矩形 99"/>
            <p:cNvSpPr/>
            <p:nvPr/>
          </p:nvSpPr>
          <p:spPr>
            <a:xfrm>
              <a:off x="10480849" y="1385011"/>
              <a:ext cx="1053631" cy="923330"/>
            </a:xfrm>
            <a:prstGeom prst="rect">
              <a:avLst/>
            </a:prstGeom>
          </p:spPr>
          <p:txBody>
            <a:bodyPr wrap="square" lIns="0" tIns="0" rIns="0" bIns="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i="0" u="none" strike="noStrike" kern="1200" cap="none" spc="0" normalizeH="0" baseline="0" noProof="0" dirty="0">
                  <a:ln>
                    <a:noFill/>
                  </a:ln>
                  <a:gradFill>
                    <a:gsLst>
                      <a:gs pos="0">
                        <a:srgbClr val="1A73AE"/>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录</a:t>
              </a:r>
            </a:p>
          </p:txBody>
        </p:sp>
        <p:sp>
          <p:nvSpPr>
            <p:cNvPr id="103" name="矩形 102"/>
            <p:cNvSpPr/>
            <p:nvPr/>
          </p:nvSpPr>
          <p:spPr>
            <a:xfrm>
              <a:off x="9724321" y="919845"/>
              <a:ext cx="1053631" cy="923330"/>
            </a:xfrm>
            <a:prstGeom prst="rect">
              <a:avLst/>
            </a:prstGeom>
          </p:spPr>
          <p:txBody>
            <a:bodyPr wrap="square" lIns="0" tIns="0" rIns="0" bIns="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6000" i="0" u="none" strike="noStrike" kern="1200" cap="none" spc="0" normalizeH="0" baseline="0" noProof="0" dirty="0">
                  <a:ln>
                    <a:noFill/>
                  </a:ln>
                  <a:gradFill>
                    <a:gsLst>
                      <a:gs pos="0">
                        <a:srgbClr val="1A73AE"/>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目</a:t>
              </a:r>
            </a:p>
          </p:txBody>
        </p:sp>
      </p:grpSp>
      <p:grpSp>
        <p:nvGrpSpPr>
          <p:cNvPr id="135" name="组合 134"/>
          <p:cNvGrpSpPr/>
          <p:nvPr>
            <p:custDataLst>
              <p:tags r:id="rId1"/>
            </p:custDataLst>
          </p:nvPr>
        </p:nvGrpSpPr>
        <p:grpSpPr>
          <a:xfrm>
            <a:off x="1644444" y="4664720"/>
            <a:ext cx="4286784" cy="769441"/>
            <a:chOff x="1062658" y="2004978"/>
            <a:chExt cx="4286784" cy="769441"/>
          </a:xfrm>
        </p:grpSpPr>
        <p:sp>
          <p:nvSpPr>
            <p:cNvPr id="136" name="文本框 135"/>
            <p:cNvSpPr txBox="1"/>
            <p:nvPr>
              <p:custDataLst>
                <p:tags r:id="rId8"/>
              </p:custDataLst>
            </p:nvPr>
          </p:nvSpPr>
          <p:spPr>
            <a:xfrm flipH="1">
              <a:off x="2090844" y="2128088"/>
              <a:ext cx="3258598" cy="523220"/>
            </a:xfrm>
            <a:prstGeom prst="rect">
              <a:avLst/>
            </a:prstGeom>
            <a:noFill/>
          </p:spPr>
          <p:txBody>
            <a:bodyPr wrap="square" rtlCol="0">
              <a:spAutoFit/>
            </a:bodyPr>
            <a:lstStyle/>
            <a:p>
              <a:r>
                <a:rPr lang="zh-CN" altLang="en-US" sz="2800" dirty="0">
                  <a:solidFill>
                    <a:schemeClr val="bg1"/>
                  </a:solidFill>
                  <a:latin typeface="思源黑体 CN Heavy" panose="020B0A00000000000000" pitchFamily="34" charset="-122"/>
                  <a:ea typeface="思源黑体 CN Heavy" panose="020B0A00000000000000" pitchFamily="34" charset="-122"/>
                </a:rPr>
                <a:t>产生影响及其效果</a:t>
              </a:r>
            </a:p>
          </p:txBody>
        </p:sp>
        <p:sp>
          <p:nvSpPr>
            <p:cNvPr id="137" name="文本框 136"/>
            <p:cNvSpPr txBox="1"/>
            <p:nvPr>
              <p:custDataLst>
                <p:tags r:id="rId9"/>
              </p:custDataLst>
            </p:nvPr>
          </p:nvSpPr>
          <p:spPr>
            <a:xfrm>
              <a:off x="1062658" y="2004978"/>
              <a:ext cx="1017883"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03</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grpSp>
        <p:nvGrpSpPr>
          <p:cNvPr id="162" name="组合 161"/>
          <p:cNvGrpSpPr/>
          <p:nvPr/>
        </p:nvGrpSpPr>
        <p:grpSpPr>
          <a:xfrm>
            <a:off x="1172547" y="1028855"/>
            <a:ext cx="5495820" cy="944403"/>
            <a:chOff x="867583" y="1081610"/>
            <a:chExt cx="5495820" cy="944403"/>
          </a:xfrm>
        </p:grpSpPr>
        <p:sp>
          <p:nvSpPr>
            <p:cNvPr id="114" name="矩形 113"/>
            <p:cNvSpPr/>
            <p:nvPr/>
          </p:nvSpPr>
          <p:spPr>
            <a:xfrm>
              <a:off x="867583" y="1230902"/>
              <a:ext cx="3549252" cy="707886"/>
            </a:xfrm>
            <a:prstGeom prst="rect">
              <a:avLst/>
            </a:prstGeom>
            <a:noFill/>
            <a:ln>
              <a:noFill/>
            </a:ln>
          </p:spPr>
          <p:txBody>
            <a:bodyPr vert="horz" wrap="square">
              <a:spAutoFit/>
            </a:bodyPr>
            <a:lstStyle/>
            <a:p>
              <a:pPr marL="0" marR="0" lvl="0" indent="0" defTabSz="914400" rtl="0" eaLnBrk="1" fontAlgn="auto" latinLnBrk="0" hangingPunct="1">
                <a:lnSpc>
                  <a:spcPct val="100000"/>
                </a:lnSpc>
                <a:spcBef>
                  <a:spcPts val="0"/>
                </a:spcBef>
                <a:spcAft>
                  <a:spcPts val="0"/>
                </a:spcAft>
                <a:buClrTx/>
                <a:buSzTx/>
                <a:buFontTx/>
                <a:buNone/>
                <a:defRPr/>
              </a:pPr>
              <a:r>
                <a:rPr lang="en-US" altLang="zh-CN" sz="4000" b="1"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思源黑体 CN Heavy" panose="020B0A00000000000000" pitchFamily="34" charset="-122"/>
                  <a:ea typeface="思源黑体 CN Heavy" panose="020B0A00000000000000" pitchFamily="34" charset="-122"/>
                </a:rPr>
                <a:t>CONTENTS</a:t>
              </a:r>
              <a:endParaRPr lang="zh-CN" altLang="en-US" sz="4000" b="1"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思源黑体 CN Heavy" panose="020B0A00000000000000" pitchFamily="34" charset="-122"/>
                <a:ea typeface="思源黑体 CN Heavy" panose="020B0A00000000000000" pitchFamily="34" charset="-122"/>
              </a:endParaRPr>
            </a:p>
          </p:txBody>
        </p:sp>
        <p:grpSp>
          <p:nvGrpSpPr>
            <p:cNvPr id="161" name="组合 160"/>
            <p:cNvGrpSpPr/>
            <p:nvPr/>
          </p:nvGrpSpPr>
          <p:grpSpPr>
            <a:xfrm>
              <a:off x="961787" y="1081610"/>
              <a:ext cx="5401616" cy="944403"/>
              <a:chOff x="961787" y="1081610"/>
              <a:chExt cx="5401616" cy="944403"/>
            </a:xfrm>
          </p:grpSpPr>
          <p:sp>
            <p:nvSpPr>
              <p:cNvPr id="153" name="任意多边形: 形状 152"/>
              <p:cNvSpPr/>
              <p:nvPr/>
            </p:nvSpPr>
            <p:spPr>
              <a:xfrm flipH="1">
                <a:off x="5100961" y="1368503"/>
                <a:ext cx="503681" cy="86963"/>
              </a:xfrm>
              <a:custGeom>
                <a:avLst/>
                <a:gdLst>
                  <a:gd name="connsiteX0" fmla="*/ 0 w 503681"/>
                  <a:gd name="connsiteY0" fmla="*/ 86963 h 86963"/>
                  <a:gd name="connsiteX1" fmla="*/ 503682 w 503681"/>
                  <a:gd name="connsiteY1" fmla="*/ 86963 h 86963"/>
                  <a:gd name="connsiteX2" fmla="*/ 253651 w 503681"/>
                  <a:gd name="connsiteY2" fmla="*/ 0 h 86963"/>
                  <a:gd name="connsiteX3" fmla="*/ 0 w 503681"/>
                  <a:gd name="connsiteY3" fmla="*/ 86963 h 86963"/>
                </a:gdLst>
                <a:ahLst/>
                <a:cxnLst>
                  <a:cxn ang="0">
                    <a:pos x="connsiteX0" y="connsiteY0"/>
                  </a:cxn>
                  <a:cxn ang="0">
                    <a:pos x="connsiteX1" y="connsiteY1"/>
                  </a:cxn>
                  <a:cxn ang="0">
                    <a:pos x="connsiteX2" y="connsiteY2"/>
                  </a:cxn>
                  <a:cxn ang="0">
                    <a:pos x="connsiteX3" y="connsiteY3"/>
                  </a:cxn>
                </a:cxnLst>
                <a:rect l="l" t="t" r="r" b="b"/>
                <a:pathLst>
                  <a:path w="503681" h="86963">
                    <a:moveTo>
                      <a:pt x="0" y="86963"/>
                    </a:moveTo>
                    <a:lnTo>
                      <a:pt x="503682" y="86963"/>
                    </a:lnTo>
                    <a:lnTo>
                      <a:pt x="253651" y="0"/>
                    </a:lnTo>
                    <a:lnTo>
                      <a:pt x="0" y="86963"/>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4" name="任意多边形: 形状 153"/>
              <p:cNvSpPr/>
              <p:nvPr/>
            </p:nvSpPr>
            <p:spPr>
              <a:xfrm flipH="1">
                <a:off x="5102008" y="1476707"/>
                <a:ext cx="501491" cy="42195"/>
              </a:xfrm>
              <a:custGeom>
                <a:avLst/>
                <a:gdLst>
                  <a:gd name="connsiteX0" fmla="*/ 0 w 501491"/>
                  <a:gd name="connsiteY0" fmla="*/ 0 h 42195"/>
                  <a:gd name="connsiteX1" fmla="*/ 501491 w 501491"/>
                  <a:gd name="connsiteY1" fmla="*/ 0 h 42195"/>
                  <a:gd name="connsiteX2" fmla="*/ 501491 w 501491"/>
                  <a:gd name="connsiteY2" fmla="*/ 42196 h 42195"/>
                  <a:gd name="connsiteX3" fmla="*/ 0 w 501491"/>
                  <a:gd name="connsiteY3" fmla="*/ 42196 h 42195"/>
                </a:gdLst>
                <a:ahLst/>
                <a:cxnLst>
                  <a:cxn ang="0">
                    <a:pos x="connsiteX0" y="connsiteY0"/>
                  </a:cxn>
                  <a:cxn ang="0">
                    <a:pos x="connsiteX1" y="connsiteY1"/>
                  </a:cxn>
                  <a:cxn ang="0">
                    <a:pos x="connsiteX2" y="connsiteY2"/>
                  </a:cxn>
                  <a:cxn ang="0">
                    <a:pos x="connsiteX3" y="connsiteY3"/>
                  </a:cxn>
                </a:cxnLst>
                <a:rect l="l" t="t" r="r" b="b"/>
                <a:pathLst>
                  <a:path w="501491" h="42195">
                    <a:moveTo>
                      <a:pt x="0" y="0"/>
                    </a:moveTo>
                    <a:lnTo>
                      <a:pt x="501491" y="0"/>
                    </a:lnTo>
                    <a:lnTo>
                      <a:pt x="501491" y="42196"/>
                    </a:lnTo>
                    <a:lnTo>
                      <a:pt x="0" y="42196"/>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5" name="任意多边形: 形状 154"/>
              <p:cNvSpPr/>
              <p:nvPr/>
            </p:nvSpPr>
            <p:spPr>
              <a:xfrm flipH="1">
                <a:off x="5079339" y="1756075"/>
                <a:ext cx="546925" cy="42767"/>
              </a:xfrm>
              <a:custGeom>
                <a:avLst/>
                <a:gdLst>
                  <a:gd name="connsiteX0" fmla="*/ 0 w 546925"/>
                  <a:gd name="connsiteY0" fmla="*/ 0 h 42767"/>
                  <a:gd name="connsiteX1" fmla="*/ 546926 w 546925"/>
                  <a:gd name="connsiteY1" fmla="*/ 0 h 42767"/>
                  <a:gd name="connsiteX2" fmla="*/ 546926 w 546925"/>
                  <a:gd name="connsiteY2" fmla="*/ 42767 h 42767"/>
                  <a:gd name="connsiteX3" fmla="*/ 0 w 546925"/>
                  <a:gd name="connsiteY3" fmla="*/ 42767 h 42767"/>
                </a:gdLst>
                <a:ahLst/>
                <a:cxnLst>
                  <a:cxn ang="0">
                    <a:pos x="connsiteX0" y="connsiteY0"/>
                  </a:cxn>
                  <a:cxn ang="0">
                    <a:pos x="connsiteX1" y="connsiteY1"/>
                  </a:cxn>
                  <a:cxn ang="0">
                    <a:pos x="connsiteX2" y="connsiteY2"/>
                  </a:cxn>
                  <a:cxn ang="0">
                    <a:pos x="connsiteX3" y="connsiteY3"/>
                  </a:cxn>
                </a:cxnLst>
                <a:rect l="l" t="t" r="r" b="b"/>
                <a:pathLst>
                  <a:path w="546925" h="42767">
                    <a:moveTo>
                      <a:pt x="0" y="0"/>
                    </a:moveTo>
                    <a:lnTo>
                      <a:pt x="546926" y="0"/>
                    </a:lnTo>
                    <a:lnTo>
                      <a:pt x="546926" y="42767"/>
                    </a:lnTo>
                    <a:lnTo>
                      <a:pt x="0" y="42767"/>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6" name="任意多边形: 形状 155"/>
              <p:cNvSpPr/>
              <p:nvPr/>
            </p:nvSpPr>
            <p:spPr>
              <a:xfrm flipH="1">
                <a:off x="5102008" y="1819321"/>
                <a:ext cx="501491" cy="120015"/>
              </a:xfrm>
              <a:custGeom>
                <a:avLst/>
                <a:gdLst>
                  <a:gd name="connsiteX0" fmla="*/ 0 w 501491"/>
                  <a:gd name="connsiteY0" fmla="*/ 120015 h 120015"/>
                  <a:gd name="connsiteX1" fmla="*/ 55054 w 501491"/>
                  <a:gd name="connsiteY1" fmla="*/ 120015 h 120015"/>
                  <a:gd name="connsiteX2" fmla="*/ 55054 w 501491"/>
                  <a:gd name="connsiteY2" fmla="*/ 36767 h 120015"/>
                  <a:gd name="connsiteX3" fmla="*/ 122111 w 501491"/>
                  <a:gd name="connsiteY3" fmla="*/ 36767 h 120015"/>
                  <a:gd name="connsiteX4" fmla="*/ 122111 w 501491"/>
                  <a:gd name="connsiteY4" fmla="*/ 120015 h 120015"/>
                  <a:gd name="connsiteX5" fmla="*/ 217170 w 501491"/>
                  <a:gd name="connsiteY5" fmla="*/ 120015 h 120015"/>
                  <a:gd name="connsiteX6" fmla="*/ 217170 w 501491"/>
                  <a:gd name="connsiteY6" fmla="*/ 36767 h 120015"/>
                  <a:gd name="connsiteX7" fmla="*/ 284226 w 501491"/>
                  <a:gd name="connsiteY7" fmla="*/ 36767 h 120015"/>
                  <a:gd name="connsiteX8" fmla="*/ 284226 w 501491"/>
                  <a:gd name="connsiteY8" fmla="*/ 120015 h 120015"/>
                  <a:gd name="connsiteX9" fmla="*/ 379381 w 501491"/>
                  <a:gd name="connsiteY9" fmla="*/ 120015 h 120015"/>
                  <a:gd name="connsiteX10" fmla="*/ 379381 w 501491"/>
                  <a:gd name="connsiteY10" fmla="*/ 36767 h 120015"/>
                  <a:gd name="connsiteX11" fmla="*/ 446437 w 501491"/>
                  <a:gd name="connsiteY11" fmla="*/ 36767 h 120015"/>
                  <a:gd name="connsiteX12" fmla="*/ 446437 w 501491"/>
                  <a:gd name="connsiteY12" fmla="*/ 120015 h 120015"/>
                  <a:gd name="connsiteX13" fmla="*/ 501491 w 501491"/>
                  <a:gd name="connsiteY13" fmla="*/ 120015 h 120015"/>
                  <a:gd name="connsiteX14" fmla="*/ 501491 w 501491"/>
                  <a:gd name="connsiteY14" fmla="*/ 0 h 120015"/>
                  <a:gd name="connsiteX15" fmla="*/ 0 w 501491"/>
                  <a:gd name="connsiteY15" fmla="*/ 0 h 120015"/>
                  <a:gd name="connsiteX16" fmla="*/ 0 w 501491"/>
                  <a:gd name="connsiteY16" fmla="*/ 120015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491" h="120015">
                    <a:moveTo>
                      <a:pt x="0" y="120015"/>
                    </a:moveTo>
                    <a:lnTo>
                      <a:pt x="55054" y="120015"/>
                    </a:lnTo>
                    <a:lnTo>
                      <a:pt x="55054" y="36767"/>
                    </a:lnTo>
                    <a:lnTo>
                      <a:pt x="122111" y="36767"/>
                    </a:lnTo>
                    <a:lnTo>
                      <a:pt x="122111" y="120015"/>
                    </a:lnTo>
                    <a:lnTo>
                      <a:pt x="217170" y="120015"/>
                    </a:lnTo>
                    <a:lnTo>
                      <a:pt x="217170" y="36767"/>
                    </a:lnTo>
                    <a:lnTo>
                      <a:pt x="284226" y="36767"/>
                    </a:lnTo>
                    <a:lnTo>
                      <a:pt x="284226" y="120015"/>
                    </a:lnTo>
                    <a:lnTo>
                      <a:pt x="379381" y="120015"/>
                    </a:lnTo>
                    <a:lnTo>
                      <a:pt x="379381" y="36767"/>
                    </a:lnTo>
                    <a:lnTo>
                      <a:pt x="446437" y="36767"/>
                    </a:lnTo>
                    <a:lnTo>
                      <a:pt x="446437" y="120015"/>
                    </a:lnTo>
                    <a:lnTo>
                      <a:pt x="501491" y="120015"/>
                    </a:lnTo>
                    <a:lnTo>
                      <a:pt x="501491" y="0"/>
                    </a:lnTo>
                    <a:lnTo>
                      <a:pt x="0" y="0"/>
                    </a:lnTo>
                    <a:lnTo>
                      <a:pt x="0" y="120015"/>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7" name="任意多边形: 形状 156"/>
              <p:cNvSpPr/>
              <p:nvPr/>
            </p:nvSpPr>
            <p:spPr>
              <a:xfrm flipH="1">
                <a:off x="5079339" y="1539381"/>
                <a:ext cx="546925" cy="193452"/>
              </a:xfrm>
              <a:custGeom>
                <a:avLst/>
                <a:gdLst>
                  <a:gd name="connsiteX0" fmla="*/ 524256 w 546925"/>
                  <a:gd name="connsiteY0" fmla="*/ 0 h 193452"/>
                  <a:gd name="connsiteX1" fmla="*/ 22765 w 546925"/>
                  <a:gd name="connsiteY1" fmla="*/ 0 h 193452"/>
                  <a:gd name="connsiteX2" fmla="*/ 22765 w 546925"/>
                  <a:gd name="connsiteY2" fmla="*/ 172403 h 193452"/>
                  <a:gd name="connsiteX3" fmla="*/ 0 w 546925"/>
                  <a:gd name="connsiteY3" fmla="*/ 172403 h 193452"/>
                  <a:gd name="connsiteX4" fmla="*/ 0 w 546925"/>
                  <a:gd name="connsiteY4" fmla="*/ 193453 h 193452"/>
                  <a:gd name="connsiteX5" fmla="*/ 546926 w 546925"/>
                  <a:gd name="connsiteY5" fmla="*/ 193453 h 193452"/>
                  <a:gd name="connsiteX6" fmla="*/ 546926 w 546925"/>
                  <a:gd name="connsiteY6" fmla="*/ 172403 h 193452"/>
                  <a:gd name="connsiteX7" fmla="*/ 524256 w 546925"/>
                  <a:gd name="connsiteY7" fmla="*/ 172403 h 193452"/>
                  <a:gd name="connsiteX8" fmla="*/ 524256 w 546925"/>
                  <a:gd name="connsiteY8" fmla="*/ 0 h 193452"/>
                  <a:gd name="connsiteX9" fmla="*/ 175165 w 546925"/>
                  <a:gd name="connsiteY9" fmla="*/ 172117 h 193452"/>
                  <a:gd name="connsiteX10" fmla="*/ 75724 w 546925"/>
                  <a:gd name="connsiteY10" fmla="*/ 172117 h 193452"/>
                  <a:gd name="connsiteX11" fmla="*/ 75724 w 546925"/>
                  <a:gd name="connsiteY11" fmla="*/ 35242 h 193452"/>
                  <a:gd name="connsiteX12" fmla="*/ 175165 w 546925"/>
                  <a:gd name="connsiteY12" fmla="*/ 35242 h 193452"/>
                  <a:gd name="connsiteX13" fmla="*/ 175165 w 546925"/>
                  <a:gd name="connsiteY13" fmla="*/ 172117 h 193452"/>
                  <a:gd name="connsiteX14" fmla="*/ 323279 w 546925"/>
                  <a:gd name="connsiteY14" fmla="*/ 172117 h 193452"/>
                  <a:gd name="connsiteX15" fmla="*/ 223838 w 546925"/>
                  <a:gd name="connsiteY15" fmla="*/ 172117 h 193452"/>
                  <a:gd name="connsiteX16" fmla="*/ 223838 w 546925"/>
                  <a:gd name="connsiteY16" fmla="*/ 35242 h 193452"/>
                  <a:gd name="connsiteX17" fmla="*/ 323279 w 546925"/>
                  <a:gd name="connsiteY17" fmla="*/ 35242 h 193452"/>
                  <a:gd name="connsiteX18" fmla="*/ 323279 w 546925"/>
                  <a:gd name="connsiteY18" fmla="*/ 172117 h 193452"/>
                  <a:gd name="connsiteX19" fmla="*/ 471392 w 546925"/>
                  <a:gd name="connsiteY19" fmla="*/ 172117 h 193452"/>
                  <a:gd name="connsiteX20" fmla="*/ 371951 w 546925"/>
                  <a:gd name="connsiteY20" fmla="*/ 172117 h 193452"/>
                  <a:gd name="connsiteX21" fmla="*/ 371951 w 546925"/>
                  <a:gd name="connsiteY21" fmla="*/ 35242 h 193452"/>
                  <a:gd name="connsiteX22" fmla="*/ 471392 w 546925"/>
                  <a:gd name="connsiteY22" fmla="*/ 35242 h 193452"/>
                  <a:gd name="connsiteX23" fmla="*/ 471392 w 546925"/>
                  <a:gd name="connsiteY23" fmla="*/ 172117 h 19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6925" h="193452">
                    <a:moveTo>
                      <a:pt x="524256" y="0"/>
                    </a:moveTo>
                    <a:lnTo>
                      <a:pt x="22765" y="0"/>
                    </a:lnTo>
                    <a:lnTo>
                      <a:pt x="22765" y="172403"/>
                    </a:lnTo>
                    <a:lnTo>
                      <a:pt x="0" y="172403"/>
                    </a:lnTo>
                    <a:lnTo>
                      <a:pt x="0" y="193453"/>
                    </a:lnTo>
                    <a:lnTo>
                      <a:pt x="546926" y="193453"/>
                    </a:lnTo>
                    <a:lnTo>
                      <a:pt x="546926" y="172403"/>
                    </a:lnTo>
                    <a:lnTo>
                      <a:pt x="524256" y="172403"/>
                    </a:lnTo>
                    <a:lnTo>
                      <a:pt x="524256" y="0"/>
                    </a:lnTo>
                    <a:close/>
                    <a:moveTo>
                      <a:pt x="175165" y="172117"/>
                    </a:moveTo>
                    <a:lnTo>
                      <a:pt x="75724" y="172117"/>
                    </a:lnTo>
                    <a:lnTo>
                      <a:pt x="75724" y="35242"/>
                    </a:lnTo>
                    <a:lnTo>
                      <a:pt x="175165" y="35242"/>
                    </a:lnTo>
                    <a:lnTo>
                      <a:pt x="175165" y="172117"/>
                    </a:lnTo>
                    <a:close/>
                    <a:moveTo>
                      <a:pt x="323279" y="172117"/>
                    </a:moveTo>
                    <a:lnTo>
                      <a:pt x="223838" y="172117"/>
                    </a:lnTo>
                    <a:lnTo>
                      <a:pt x="223838" y="35242"/>
                    </a:lnTo>
                    <a:lnTo>
                      <a:pt x="323279" y="35242"/>
                    </a:lnTo>
                    <a:lnTo>
                      <a:pt x="323279" y="172117"/>
                    </a:lnTo>
                    <a:close/>
                    <a:moveTo>
                      <a:pt x="471392" y="172117"/>
                    </a:moveTo>
                    <a:lnTo>
                      <a:pt x="371951" y="172117"/>
                    </a:lnTo>
                    <a:lnTo>
                      <a:pt x="371951" y="35242"/>
                    </a:lnTo>
                    <a:lnTo>
                      <a:pt x="471392" y="35242"/>
                    </a:lnTo>
                    <a:lnTo>
                      <a:pt x="471392" y="172117"/>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8" name="任意多边形: 形状 157"/>
              <p:cNvSpPr/>
              <p:nvPr/>
            </p:nvSpPr>
            <p:spPr>
              <a:xfrm flipH="1">
                <a:off x="2637319" y="1081610"/>
                <a:ext cx="3726084" cy="472059"/>
              </a:xfrm>
              <a:custGeom>
                <a:avLst/>
                <a:gdLst>
                  <a:gd name="connsiteX0" fmla="*/ 1034606 w 3726084"/>
                  <a:gd name="connsiteY0" fmla="*/ 0 h 472059"/>
                  <a:gd name="connsiteX1" fmla="*/ 1034606 w 3726084"/>
                  <a:gd name="connsiteY1" fmla="*/ 58579 h 472059"/>
                  <a:gd name="connsiteX2" fmla="*/ 1068515 w 3726084"/>
                  <a:gd name="connsiteY2" fmla="*/ 68390 h 472059"/>
                  <a:gd name="connsiteX3" fmla="*/ 1107281 w 3726084"/>
                  <a:gd name="connsiteY3" fmla="*/ 88392 h 472059"/>
                  <a:gd name="connsiteX4" fmla="*/ 1114235 w 3726084"/>
                  <a:gd name="connsiteY4" fmla="*/ 93726 h 472059"/>
                  <a:gd name="connsiteX5" fmla="*/ 1114235 w 3726084"/>
                  <a:gd name="connsiteY5" fmla="*/ 126968 h 472059"/>
                  <a:gd name="connsiteX6" fmla="*/ 1097280 w 3726084"/>
                  <a:gd name="connsiteY6" fmla="*/ 126968 h 472059"/>
                  <a:gd name="connsiteX7" fmla="*/ 1097280 w 3726084"/>
                  <a:gd name="connsiteY7" fmla="*/ 134969 h 472059"/>
                  <a:gd name="connsiteX8" fmla="*/ 1271302 w 3726084"/>
                  <a:gd name="connsiteY8" fmla="*/ 219456 h 472059"/>
                  <a:gd name="connsiteX9" fmla="*/ 1361218 w 3726084"/>
                  <a:gd name="connsiteY9" fmla="*/ 364903 h 472059"/>
                  <a:gd name="connsiteX10" fmla="*/ 1454182 w 3726084"/>
                  <a:gd name="connsiteY10" fmla="*/ 364903 h 472059"/>
                  <a:gd name="connsiteX11" fmla="*/ 1454182 w 3726084"/>
                  <a:gd name="connsiteY11" fmla="*/ 454438 h 472059"/>
                  <a:gd name="connsiteX12" fmla="*/ 3726085 w 3726084"/>
                  <a:gd name="connsiteY12" fmla="*/ 454438 h 472059"/>
                  <a:gd name="connsiteX13" fmla="*/ 3726085 w 3726084"/>
                  <a:gd name="connsiteY13" fmla="*/ 472059 h 472059"/>
                  <a:gd name="connsiteX14" fmla="*/ 1436561 w 3726084"/>
                  <a:gd name="connsiteY14" fmla="*/ 472059 h 472059"/>
                  <a:gd name="connsiteX15" fmla="*/ 1436561 w 3726084"/>
                  <a:gd name="connsiteY15" fmla="*/ 382524 h 472059"/>
                  <a:gd name="connsiteX16" fmla="*/ 1347026 w 3726084"/>
                  <a:gd name="connsiteY16" fmla="*/ 382524 h 472059"/>
                  <a:gd name="connsiteX17" fmla="*/ 1258919 w 3726084"/>
                  <a:gd name="connsiteY17" fmla="*/ 232029 h 472059"/>
                  <a:gd name="connsiteX18" fmla="*/ 1079564 w 3726084"/>
                  <a:gd name="connsiteY18" fmla="*/ 150781 h 472059"/>
                  <a:gd name="connsiteX19" fmla="*/ 1079564 w 3726084"/>
                  <a:gd name="connsiteY19" fmla="*/ 109347 h 472059"/>
                  <a:gd name="connsiteX20" fmla="*/ 1096518 w 3726084"/>
                  <a:gd name="connsiteY20" fmla="*/ 109347 h 472059"/>
                  <a:gd name="connsiteX21" fmla="*/ 1096518 w 3726084"/>
                  <a:gd name="connsiteY21" fmla="*/ 102394 h 472059"/>
                  <a:gd name="connsiteX22" fmla="*/ 1062323 w 3726084"/>
                  <a:gd name="connsiteY22" fmla="*/ 84868 h 472059"/>
                  <a:gd name="connsiteX23" fmla="*/ 1016984 w 3726084"/>
                  <a:gd name="connsiteY23" fmla="*/ 73152 h 472059"/>
                  <a:gd name="connsiteX24" fmla="*/ 1016984 w 3726084"/>
                  <a:gd name="connsiteY24" fmla="*/ 14192 h 472059"/>
                  <a:gd name="connsiteX25" fmla="*/ 1002697 w 3726084"/>
                  <a:gd name="connsiteY25" fmla="*/ 14192 h 472059"/>
                  <a:gd name="connsiteX26" fmla="*/ 1002697 w 3726084"/>
                  <a:gd name="connsiteY26" fmla="*/ 73057 h 472059"/>
                  <a:gd name="connsiteX27" fmla="*/ 957358 w 3726084"/>
                  <a:gd name="connsiteY27" fmla="*/ 84773 h 472059"/>
                  <a:gd name="connsiteX28" fmla="*/ 923354 w 3726084"/>
                  <a:gd name="connsiteY28" fmla="*/ 102299 h 472059"/>
                  <a:gd name="connsiteX29" fmla="*/ 923354 w 3726084"/>
                  <a:gd name="connsiteY29" fmla="*/ 109252 h 472059"/>
                  <a:gd name="connsiteX30" fmla="*/ 940022 w 3726084"/>
                  <a:gd name="connsiteY30" fmla="*/ 109252 h 472059"/>
                  <a:gd name="connsiteX31" fmla="*/ 940022 w 3726084"/>
                  <a:gd name="connsiteY31" fmla="*/ 150686 h 472059"/>
                  <a:gd name="connsiteX32" fmla="*/ 760667 w 3726084"/>
                  <a:gd name="connsiteY32" fmla="*/ 231934 h 472059"/>
                  <a:gd name="connsiteX33" fmla="*/ 672656 w 3726084"/>
                  <a:gd name="connsiteY33" fmla="*/ 382429 h 472059"/>
                  <a:gd name="connsiteX34" fmla="*/ 582930 w 3726084"/>
                  <a:gd name="connsiteY34" fmla="*/ 382429 h 472059"/>
                  <a:gd name="connsiteX35" fmla="*/ 582930 w 3726084"/>
                  <a:gd name="connsiteY35" fmla="*/ 471964 h 472059"/>
                  <a:gd name="connsiteX36" fmla="*/ 0 w 3726084"/>
                  <a:gd name="connsiteY36" fmla="*/ 471964 h 472059"/>
                  <a:gd name="connsiteX37" fmla="*/ 0 w 3726084"/>
                  <a:gd name="connsiteY37" fmla="*/ 454343 h 472059"/>
                  <a:gd name="connsiteX38" fmla="*/ 565309 w 3726084"/>
                  <a:gd name="connsiteY38" fmla="*/ 454343 h 472059"/>
                  <a:gd name="connsiteX39" fmla="*/ 565309 w 3726084"/>
                  <a:gd name="connsiteY39" fmla="*/ 364808 h 472059"/>
                  <a:gd name="connsiteX40" fmla="*/ 658844 w 3726084"/>
                  <a:gd name="connsiteY40" fmla="*/ 364808 h 472059"/>
                  <a:gd name="connsiteX41" fmla="*/ 748570 w 3726084"/>
                  <a:gd name="connsiteY41" fmla="*/ 219075 h 472059"/>
                  <a:gd name="connsiteX42" fmla="*/ 922306 w 3726084"/>
                  <a:gd name="connsiteY42" fmla="*/ 135922 h 472059"/>
                  <a:gd name="connsiteX43" fmla="*/ 922306 w 3726084"/>
                  <a:gd name="connsiteY43" fmla="*/ 126873 h 472059"/>
                  <a:gd name="connsiteX44" fmla="*/ 905637 w 3726084"/>
                  <a:gd name="connsiteY44" fmla="*/ 126873 h 472059"/>
                  <a:gd name="connsiteX45" fmla="*/ 905637 w 3726084"/>
                  <a:gd name="connsiteY45" fmla="*/ 93726 h 472059"/>
                  <a:gd name="connsiteX46" fmla="*/ 912400 w 3726084"/>
                  <a:gd name="connsiteY46" fmla="*/ 88392 h 472059"/>
                  <a:gd name="connsiteX47" fmla="*/ 951071 w 3726084"/>
                  <a:gd name="connsiteY47" fmla="*/ 68294 h 472059"/>
                  <a:gd name="connsiteX48" fmla="*/ 984980 w 3726084"/>
                  <a:gd name="connsiteY48" fmla="*/ 58484 h 472059"/>
                  <a:gd name="connsiteX49" fmla="*/ 984980 w 3726084"/>
                  <a:gd name="connsiteY49" fmla="*/ 0 h 472059"/>
                  <a:gd name="connsiteX50" fmla="*/ 1034510 w 3726084"/>
                  <a:gd name="connsiteY50" fmla="*/ 0 h 4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26084" h="472059">
                    <a:moveTo>
                      <a:pt x="1034606" y="0"/>
                    </a:moveTo>
                    <a:lnTo>
                      <a:pt x="1034606" y="58579"/>
                    </a:lnTo>
                    <a:cubicBezTo>
                      <a:pt x="1043845" y="60579"/>
                      <a:pt x="1056227" y="63818"/>
                      <a:pt x="1068515" y="68390"/>
                    </a:cubicBezTo>
                    <a:cubicBezTo>
                      <a:pt x="1092422" y="77343"/>
                      <a:pt x="1105853" y="87344"/>
                      <a:pt x="1107281" y="88392"/>
                    </a:cubicBezTo>
                    <a:lnTo>
                      <a:pt x="1114235" y="93726"/>
                    </a:lnTo>
                    <a:lnTo>
                      <a:pt x="1114235" y="126968"/>
                    </a:lnTo>
                    <a:lnTo>
                      <a:pt x="1097280" y="126968"/>
                    </a:lnTo>
                    <a:lnTo>
                      <a:pt x="1097280" y="134969"/>
                    </a:lnTo>
                    <a:cubicBezTo>
                      <a:pt x="1130808" y="139827"/>
                      <a:pt x="1207865" y="157353"/>
                      <a:pt x="1271302" y="219456"/>
                    </a:cubicBezTo>
                    <a:cubicBezTo>
                      <a:pt x="1332452" y="279368"/>
                      <a:pt x="1354074" y="337947"/>
                      <a:pt x="1361218" y="364903"/>
                    </a:cubicBezTo>
                    <a:lnTo>
                      <a:pt x="1454182" y="364903"/>
                    </a:lnTo>
                    <a:lnTo>
                      <a:pt x="1454182" y="454438"/>
                    </a:lnTo>
                    <a:lnTo>
                      <a:pt x="3726085" y="454438"/>
                    </a:lnTo>
                    <a:lnTo>
                      <a:pt x="3726085" y="472059"/>
                    </a:lnTo>
                    <a:lnTo>
                      <a:pt x="1436561" y="472059"/>
                    </a:lnTo>
                    <a:lnTo>
                      <a:pt x="1436561" y="382524"/>
                    </a:lnTo>
                    <a:lnTo>
                      <a:pt x="1347026" y="382524"/>
                    </a:lnTo>
                    <a:cubicBezTo>
                      <a:pt x="1347026" y="382524"/>
                      <a:pt x="1337120" y="308610"/>
                      <a:pt x="1258919" y="232029"/>
                    </a:cubicBezTo>
                    <a:cubicBezTo>
                      <a:pt x="1180814" y="155639"/>
                      <a:pt x="1079564" y="150781"/>
                      <a:pt x="1079564" y="150781"/>
                    </a:cubicBezTo>
                    <a:lnTo>
                      <a:pt x="1079564" y="109347"/>
                    </a:lnTo>
                    <a:lnTo>
                      <a:pt x="1096518" y="109347"/>
                    </a:lnTo>
                    <a:lnTo>
                      <a:pt x="1096518" y="102394"/>
                    </a:lnTo>
                    <a:cubicBezTo>
                      <a:pt x="1096518" y="102394"/>
                      <a:pt x="1084421" y="93155"/>
                      <a:pt x="1062323" y="84868"/>
                    </a:cubicBezTo>
                    <a:cubicBezTo>
                      <a:pt x="1040130" y="76676"/>
                      <a:pt x="1016984" y="73152"/>
                      <a:pt x="1016984" y="73152"/>
                    </a:cubicBezTo>
                    <a:lnTo>
                      <a:pt x="1016984" y="14192"/>
                    </a:lnTo>
                    <a:lnTo>
                      <a:pt x="1002697" y="14192"/>
                    </a:lnTo>
                    <a:lnTo>
                      <a:pt x="1002697" y="73057"/>
                    </a:lnTo>
                    <a:cubicBezTo>
                      <a:pt x="1002697" y="73057"/>
                      <a:pt x="979170" y="76581"/>
                      <a:pt x="957358" y="84773"/>
                    </a:cubicBezTo>
                    <a:cubicBezTo>
                      <a:pt x="935165" y="93059"/>
                      <a:pt x="923354" y="102299"/>
                      <a:pt x="923354" y="102299"/>
                    </a:cubicBezTo>
                    <a:lnTo>
                      <a:pt x="923354" y="109252"/>
                    </a:lnTo>
                    <a:lnTo>
                      <a:pt x="940022" y="109252"/>
                    </a:lnTo>
                    <a:lnTo>
                      <a:pt x="940022" y="150686"/>
                    </a:lnTo>
                    <a:cubicBezTo>
                      <a:pt x="940022" y="150686"/>
                      <a:pt x="832771" y="165164"/>
                      <a:pt x="760667" y="231934"/>
                    </a:cubicBezTo>
                    <a:cubicBezTo>
                      <a:pt x="688372" y="298895"/>
                      <a:pt x="672656" y="382429"/>
                      <a:pt x="672656" y="382429"/>
                    </a:cubicBezTo>
                    <a:lnTo>
                      <a:pt x="582930" y="382429"/>
                    </a:lnTo>
                    <a:lnTo>
                      <a:pt x="582930" y="471964"/>
                    </a:lnTo>
                    <a:lnTo>
                      <a:pt x="0" y="471964"/>
                    </a:lnTo>
                    <a:lnTo>
                      <a:pt x="0" y="454343"/>
                    </a:lnTo>
                    <a:lnTo>
                      <a:pt x="565309" y="454343"/>
                    </a:lnTo>
                    <a:lnTo>
                      <a:pt x="565309" y="364808"/>
                    </a:lnTo>
                    <a:lnTo>
                      <a:pt x="658844" y="364808"/>
                    </a:lnTo>
                    <a:cubicBezTo>
                      <a:pt x="666845" y="336804"/>
                      <a:pt x="690277" y="273082"/>
                      <a:pt x="748570" y="219075"/>
                    </a:cubicBezTo>
                    <a:cubicBezTo>
                      <a:pt x="808196" y="163830"/>
                      <a:pt x="888968" y="142685"/>
                      <a:pt x="922306" y="135922"/>
                    </a:cubicBezTo>
                    <a:lnTo>
                      <a:pt x="922306" y="126873"/>
                    </a:lnTo>
                    <a:lnTo>
                      <a:pt x="905637" y="126873"/>
                    </a:lnTo>
                    <a:lnTo>
                      <a:pt x="905637" y="93726"/>
                    </a:lnTo>
                    <a:lnTo>
                      <a:pt x="912400" y="88392"/>
                    </a:lnTo>
                    <a:cubicBezTo>
                      <a:pt x="913829" y="87249"/>
                      <a:pt x="927068" y="77248"/>
                      <a:pt x="951071" y="68294"/>
                    </a:cubicBezTo>
                    <a:cubicBezTo>
                      <a:pt x="963168" y="63722"/>
                      <a:pt x="975741" y="60484"/>
                      <a:pt x="984980" y="58484"/>
                    </a:cubicBezTo>
                    <a:lnTo>
                      <a:pt x="984980" y="0"/>
                    </a:lnTo>
                    <a:lnTo>
                      <a:pt x="1034510" y="0"/>
                    </a:lnTo>
                    <a:close/>
                  </a:path>
                </a:pathLst>
              </a:custGeom>
              <a:gradFill>
                <a:gsLst>
                  <a:gs pos="49000">
                    <a:schemeClr val="bg1">
                      <a:alpha val="0"/>
                    </a:schemeClr>
                  </a:gs>
                  <a:gs pos="71000">
                    <a:schemeClr val="bg1"/>
                  </a:gs>
                </a:gsLst>
                <a:lin ang="10800000" scaled="0"/>
              </a:gradFill>
              <a:ln w="0" cap="flat">
                <a:noFill/>
                <a:prstDash val="solid"/>
                <a:miter/>
              </a:ln>
            </p:spPr>
            <p:txBody>
              <a:bodyPr rtlCol="0" anchor="ctr"/>
              <a:lstStyle/>
              <a:p>
                <a:endParaRPr lang="zh-CN" altLang="en-US">
                  <a:latin typeface="+mn-ea"/>
                </a:endParaRPr>
              </a:p>
            </p:txBody>
          </p:sp>
          <p:sp>
            <p:nvSpPr>
              <p:cNvPr id="159" name="任意多边形: 形状 158"/>
              <p:cNvSpPr/>
              <p:nvPr/>
            </p:nvSpPr>
            <p:spPr>
              <a:xfrm flipH="1">
                <a:off x="961787" y="1980294"/>
                <a:ext cx="5401615" cy="45719"/>
              </a:xfrm>
              <a:custGeom>
                <a:avLst/>
                <a:gdLst>
                  <a:gd name="connsiteX0" fmla="*/ 0 w 3725989"/>
                  <a:gd name="connsiteY0" fmla="*/ 0 h 41243"/>
                  <a:gd name="connsiteX1" fmla="*/ 3725990 w 3725989"/>
                  <a:gd name="connsiteY1" fmla="*/ 0 h 41243"/>
                  <a:gd name="connsiteX2" fmla="*/ 3725990 w 3725989"/>
                  <a:gd name="connsiteY2" fmla="*/ 41243 h 41243"/>
                  <a:gd name="connsiteX3" fmla="*/ 0 w 3725989"/>
                  <a:gd name="connsiteY3" fmla="*/ 41243 h 41243"/>
                </a:gdLst>
                <a:ahLst/>
                <a:cxnLst>
                  <a:cxn ang="0">
                    <a:pos x="connsiteX0" y="connsiteY0"/>
                  </a:cxn>
                  <a:cxn ang="0">
                    <a:pos x="connsiteX1" y="connsiteY1"/>
                  </a:cxn>
                  <a:cxn ang="0">
                    <a:pos x="connsiteX2" y="connsiteY2"/>
                  </a:cxn>
                  <a:cxn ang="0">
                    <a:pos x="connsiteX3" y="connsiteY3"/>
                  </a:cxn>
                </a:cxnLst>
                <a:rect l="l" t="t" r="r" b="b"/>
                <a:pathLst>
                  <a:path w="3725989" h="41243">
                    <a:moveTo>
                      <a:pt x="0" y="0"/>
                    </a:moveTo>
                    <a:lnTo>
                      <a:pt x="3725990" y="0"/>
                    </a:lnTo>
                    <a:lnTo>
                      <a:pt x="3725990" y="41243"/>
                    </a:lnTo>
                    <a:lnTo>
                      <a:pt x="0" y="41243"/>
                    </a:lnTo>
                    <a:close/>
                  </a:path>
                </a:pathLst>
              </a:custGeom>
              <a:solidFill>
                <a:schemeClr val="bg1"/>
              </a:solidFill>
              <a:ln w="0" cap="flat">
                <a:noFill/>
                <a:prstDash val="solid"/>
                <a:miter/>
              </a:ln>
            </p:spPr>
            <p:txBody>
              <a:bodyPr rtlCol="0" anchor="ctr"/>
              <a:lstStyle/>
              <a:p>
                <a:endParaRPr lang="zh-CN" altLang="en-US">
                  <a:latin typeface="+mn-ea"/>
                </a:endParaRPr>
              </a:p>
            </p:txBody>
          </p:sp>
        </p:grpSp>
      </p:grpSp>
      <p:grpSp>
        <p:nvGrpSpPr>
          <p:cNvPr id="8" name="组合 7"/>
          <p:cNvGrpSpPr/>
          <p:nvPr>
            <p:custDataLst>
              <p:tags r:id="rId2"/>
            </p:custDataLst>
          </p:nvPr>
        </p:nvGrpSpPr>
        <p:grpSpPr>
          <a:xfrm>
            <a:off x="1644445" y="2879184"/>
            <a:ext cx="4982443" cy="769441"/>
            <a:chOff x="1062659" y="2004978"/>
            <a:chExt cx="4982443" cy="769441"/>
          </a:xfrm>
        </p:grpSpPr>
        <p:sp>
          <p:nvSpPr>
            <p:cNvPr id="101" name="文本框 100"/>
            <p:cNvSpPr txBox="1"/>
            <p:nvPr>
              <p:custDataLst>
                <p:tags r:id="rId6"/>
              </p:custDataLst>
            </p:nvPr>
          </p:nvSpPr>
          <p:spPr>
            <a:xfrm flipH="1">
              <a:off x="2090844" y="2128088"/>
              <a:ext cx="3954258" cy="521970"/>
            </a:xfrm>
            <a:prstGeom prst="rect">
              <a:avLst/>
            </a:prstGeom>
            <a:noFill/>
          </p:spPr>
          <p:txBody>
            <a:bodyPr wrap="square" rtlCol="0">
              <a:spAutoFit/>
            </a:bodyPr>
            <a:lstStyle/>
            <a:p>
              <a:r>
                <a:rPr lang="zh-CN" altLang="en-US" sz="2800" dirty="0">
                  <a:solidFill>
                    <a:schemeClr val="bg1"/>
                  </a:solidFill>
                  <a:latin typeface="思源黑体 CN Heavy" panose="020B0A00000000000000" pitchFamily="34" charset="-122"/>
                  <a:ea typeface="思源黑体 CN Heavy" panose="020B0A00000000000000" pitchFamily="34" charset="-122"/>
                </a:rPr>
                <a:t>什么是</a:t>
              </a:r>
              <a:r>
                <a:rPr lang="en-US" altLang="zh-CN" sz="2800" dirty="0">
                  <a:solidFill>
                    <a:schemeClr val="bg1"/>
                  </a:solidFill>
                  <a:latin typeface="思源黑体 CN Heavy" panose="020B0A00000000000000" pitchFamily="34" charset="-122"/>
                  <a:ea typeface="思源黑体 CN Heavy" panose="020B0A00000000000000" pitchFamily="34" charset="-122"/>
                </a:rPr>
                <a:t>V2G</a:t>
              </a:r>
              <a:r>
                <a:rPr lang="zh-CN" altLang="en-US" sz="2800" dirty="0">
                  <a:solidFill>
                    <a:schemeClr val="bg1"/>
                  </a:solidFill>
                  <a:latin typeface="思源黑体 CN Heavy" panose="020B0A00000000000000" pitchFamily="34" charset="-122"/>
                  <a:ea typeface="思源黑体 CN Heavy" panose="020B0A00000000000000" pitchFamily="34" charset="-122"/>
                </a:rPr>
                <a:t>技术</a:t>
              </a:r>
            </a:p>
          </p:txBody>
        </p:sp>
        <p:sp>
          <p:nvSpPr>
            <p:cNvPr id="104" name="文本框 103"/>
            <p:cNvSpPr txBox="1"/>
            <p:nvPr>
              <p:custDataLst>
                <p:tags r:id="rId7"/>
              </p:custDataLst>
            </p:nvPr>
          </p:nvSpPr>
          <p:spPr>
            <a:xfrm>
              <a:off x="1062659" y="2004978"/>
              <a:ext cx="943260"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01</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grpSp>
        <p:nvGrpSpPr>
          <p:cNvPr id="105" name="组合 104"/>
          <p:cNvGrpSpPr/>
          <p:nvPr>
            <p:custDataLst>
              <p:tags r:id="rId3"/>
            </p:custDataLst>
          </p:nvPr>
        </p:nvGrpSpPr>
        <p:grpSpPr>
          <a:xfrm>
            <a:off x="1634144" y="3697072"/>
            <a:ext cx="4525495" cy="1076245"/>
            <a:chOff x="1062659" y="2004978"/>
            <a:chExt cx="4525495" cy="1076245"/>
          </a:xfrm>
        </p:grpSpPr>
        <p:sp>
          <p:nvSpPr>
            <p:cNvPr id="106" name="文本框 105"/>
            <p:cNvSpPr txBox="1"/>
            <p:nvPr>
              <p:custDataLst>
                <p:tags r:id="rId4"/>
              </p:custDataLst>
            </p:nvPr>
          </p:nvSpPr>
          <p:spPr>
            <a:xfrm flipH="1">
              <a:off x="2090843" y="2128088"/>
              <a:ext cx="3497311" cy="953135"/>
            </a:xfrm>
            <a:prstGeom prst="rect">
              <a:avLst/>
            </a:prstGeom>
            <a:noFill/>
          </p:spPr>
          <p:txBody>
            <a:bodyPr wrap="square" rtlCol="0">
              <a:spAutoFit/>
            </a:bodyPr>
            <a:lstStyle/>
            <a:p>
              <a:r>
                <a:rPr lang="zh-CN" altLang="en-US" sz="2800" dirty="0">
                  <a:solidFill>
                    <a:schemeClr val="bg1"/>
                  </a:solidFill>
                  <a:latin typeface="思源黑体 CN Heavy" panose="020B0A00000000000000" pitchFamily="34" charset="-122"/>
                  <a:ea typeface="思源黑体 CN Heavy" panose="020B0A00000000000000" pitchFamily="34" charset="-122"/>
                  <a:sym typeface="+mn-ea"/>
                </a:rPr>
                <a:t>V2G技术需求分析</a:t>
              </a:r>
              <a:endParaRPr lang="zh-CN" altLang="en-US" sz="2800" dirty="0">
                <a:solidFill>
                  <a:schemeClr val="bg1"/>
                </a:solidFill>
                <a:latin typeface="思源黑体 CN Heavy" panose="020B0A00000000000000" pitchFamily="34" charset="-122"/>
                <a:ea typeface="思源黑体 CN Heavy" panose="020B0A00000000000000" pitchFamily="34" charset="-122"/>
              </a:endParaRPr>
            </a:p>
            <a:p>
              <a:endParaRPr lang="zh-CN" altLang="en-US" sz="2800" dirty="0">
                <a:solidFill>
                  <a:schemeClr val="bg1"/>
                </a:solidFill>
                <a:latin typeface="思源黑体 CN Heavy" panose="020B0A00000000000000" pitchFamily="34" charset="-122"/>
                <a:ea typeface="思源黑体 CN Heavy" panose="020B0A00000000000000" pitchFamily="34" charset="-122"/>
              </a:endParaRPr>
            </a:p>
          </p:txBody>
        </p:sp>
        <p:sp>
          <p:nvSpPr>
            <p:cNvPr id="107" name="文本框 106"/>
            <p:cNvSpPr txBox="1"/>
            <p:nvPr>
              <p:custDataLst>
                <p:tags r:id="rId5"/>
              </p:custDataLst>
            </p:nvPr>
          </p:nvSpPr>
          <p:spPr>
            <a:xfrm>
              <a:off x="1062659" y="2004978"/>
              <a:ext cx="1028184"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02</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矩形: 圆角 10"/>
          <p:cNvSpPr/>
          <p:nvPr/>
        </p:nvSpPr>
        <p:spPr>
          <a:xfrm>
            <a:off x="6851015" y="1264920"/>
            <a:ext cx="4586605" cy="4969510"/>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电网升级</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7033260" y="2994660"/>
            <a:ext cx="4224020" cy="960755"/>
          </a:xfrm>
          <a:prstGeom prst="rect">
            <a:avLst/>
          </a:prstGeom>
          <a:noFill/>
        </p:spPr>
        <p:txBody>
          <a:bodyPr wrap="square" rtlCol="0">
            <a:noAutofit/>
          </a:bodyPr>
          <a:lstStyle/>
          <a:p>
            <a:r>
              <a:rPr lang="zh-CN" altLang="en-US"/>
              <a:t>电动汽车时间和空间特性随机</a:t>
            </a:r>
            <a:endParaRPr lang="zh-CN" altLang="en-US" b="1"/>
          </a:p>
          <a:p>
            <a:r>
              <a:rPr lang="en-US" altLang="zh-CN" b="1">
                <a:sym typeface="+mn-ea"/>
              </a:rPr>
              <a:t>1.</a:t>
            </a:r>
            <a:r>
              <a:rPr lang="zh-CN" altLang="en-US" b="1">
                <a:solidFill>
                  <a:schemeClr val="accent6">
                    <a:lumMod val="50000"/>
                  </a:schemeClr>
                </a:solidFill>
                <a:sym typeface="+mn-ea"/>
              </a:rPr>
              <a:t>时间不确定性</a:t>
            </a:r>
            <a:r>
              <a:rPr lang="zh-CN" altLang="en-US">
                <a:sym typeface="+mn-ea"/>
              </a:rPr>
              <a:t>：车主使用习惯决定车辆是否有空闲时间参与</a:t>
            </a:r>
            <a:r>
              <a:rPr lang="en-US" altLang="zh-CN">
                <a:sym typeface="+mn-ea"/>
              </a:rPr>
              <a:t>V2G</a:t>
            </a:r>
            <a:r>
              <a:rPr lang="zh-CN" altLang="en-US">
                <a:sym typeface="+mn-ea"/>
              </a:rPr>
              <a:t>。</a:t>
            </a:r>
            <a:endParaRPr lang="zh-CN" altLang="en-US"/>
          </a:p>
          <a:p>
            <a:r>
              <a:rPr lang="en-US" altLang="zh-CN" b="1">
                <a:solidFill>
                  <a:schemeClr val="accent5">
                    <a:lumMod val="50000"/>
                  </a:schemeClr>
                </a:solidFill>
                <a:sym typeface="+mn-ea"/>
              </a:rPr>
              <a:t>2.</a:t>
            </a:r>
            <a:r>
              <a:rPr lang="zh-CN" altLang="en-US" b="1">
                <a:solidFill>
                  <a:schemeClr val="accent5">
                    <a:lumMod val="50000"/>
                  </a:schemeClr>
                </a:solidFill>
                <a:sym typeface="+mn-ea"/>
              </a:rPr>
              <a:t>空间不确定性：</a:t>
            </a:r>
            <a:r>
              <a:rPr lang="zh-CN" altLang="en-US">
                <a:sym typeface="+mn-ea"/>
              </a:rPr>
              <a:t>停放位置分布不均衡，影响整体</a:t>
            </a:r>
            <a:r>
              <a:rPr lang="en-US" altLang="zh-CN">
                <a:sym typeface="+mn-ea"/>
              </a:rPr>
              <a:t>V2G</a:t>
            </a:r>
            <a:r>
              <a:rPr lang="zh-CN" altLang="en-US">
                <a:sym typeface="+mn-ea"/>
              </a:rPr>
              <a:t>的可调度性。</a:t>
            </a:r>
            <a:endParaRPr lang="zh-CN" altLang="en-US"/>
          </a:p>
          <a:p>
            <a:endParaRPr lang="zh-CN" altLang="en-US" sz="2000"/>
          </a:p>
          <a:p>
            <a:endParaRPr lang="zh-CN" altLang="en-US" sz="2000"/>
          </a:p>
          <a:p>
            <a:endParaRPr lang="zh-CN" altLang="en-US" sz="2000"/>
          </a:p>
          <a:p>
            <a:endParaRPr lang="zh-CN" altLang="en-US" sz="2000">
              <a:sym typeface="+mn-ea"/>
            </a:endParaRPr>
          </a:p>
          <a:p>
            <a:endParaRPr lang="zh-CN" altLang="en-US" sz="2000" b="1">
              <a:solidFill>
                <a:schemeClr val="accent5">
                  <a:lumMod val="50000"/>
                </a:schemeClr>
              </a:solidFill>
              <a:sym typeface="+mn-ea"/>
            </a:endParaRPr>
          </a:p>
          <a:p>
            <a:endParaRPr lang="zh-CN" altLang="en-US" sz="2000" b="1">
              <a:solidFill>
                <a:schemeClr val="accent5">
                  <a:lumMod val="50000"/>
                </a:schemeClr>
              </a:solidFill>
              <a:sym typeface="+mn-ea"/>
            </a:endParaRPr>
          </a:p>
          <a:p>
            <a:endParaRPr lang="zh-CN" altLang="en-US" sz="2000">
              <a:sym typeface="+mn-ea"/>
            </a:endParaRPr>
          </a:p>
          <a:p>
            <a:r>
              <a:rPr lang="en-US" altLang="zh-CN" sz="2000" b="1">
                <a:sym typeface="+mn-ea"/>
              </a:rPr>
              <a:t>        </a:t>
            </a:r>
            <a:endParaRPr lang="zh-CN" altLang="en-US" sz="2000"/>
          </a:p>
          <a:p>
            <a:endParaRPr lang="zh-CN" altLang="en-US"/>
          </a:p>
          <a:p>
            <a:endParaRPr lang="zh-CN" altLang="en-US"/>
          </a:p>
        </p:txBody>
      </p:sp>
      <p:pic>
        <p:nvPicPr>
          <p:cNvPr id="8" name="图片 7"/>
          <p:cNvPicPr/>
          <p:nvPr/>
        </p:nvPicPr>
        <p:blipFill>
          <a:blip r:embed="rId4"/>
          <a:stretch>
            <a:fillRect/>
          </a:stretch>
        </p:blipFill>
        <p:spPr>
          <a:xfrm>
            <a:off x="661670" y="3429635"/>
            <a:ext cx="5589905" cy="2691130"/>
          </a:xfrm>
          <a:prstGeom prst="rect">
            <a:avLst/>
          </a:prstGeom>
        </p:spPr>
      </p:pic>
      <p:pic>
        <p:nvPicPr>
          <p:cNvPr id="9" name="图片 8"/>
          <p:cNvPicPr/>
          <p:nvPr/>
        </p:nvPicPr>
        <p:blipFill>
          <a:blip r:embed="rId5"/>
          <a:stretch>
            <a:fillRect/>
          </a:stretch>
        </p:blipFill>
        <p:spPr>
          <a:xfrm>
            <a:off x="661670" y="1470660"/>
            <a:ext cx="5493385" cy="1524000"/>
          </a:xfrm>
          <a:prstGeom prst="rect">
            <a:avLst/>
          </a:prstGeom>
        </p:spPr>
      </p:pic>
      <p:pic>
        <p:nvPicPr>
          <p:cNvPr id="10" name="图片 9" descr="警告提示"/>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7434580" y="5073015"/>
            <a:ext cx="645160" cy="645160"/>
          </a:xfrm>
          <a:prstGeom prst="rect">
            <a:avLst/>
          </a:prstGeom>
        </p:spPr>
      </p:pic>
      <p:sp>
        <p:nvSpPr>
          <p:cNvPr id="2" name="文本框 1"/>
          <p:cNvSpPr txBox="1"/>
          <p:nvPr/>
        </p:nvSpPr>
        <p:spPr>
          <a:xfrm>
            <a:off x="8350885" y="5073015"/>
            <a:ext cx="4064000" cy="645160"/>
          </a:xfrm>
          <a:prstGeom prst="rect">
            <a:avLst/>
          </a:prstGeom>
          <a:noFill/>
        </p:spPr>
        <p:txBody>
          <a:bodyPr wrap="square" rtlCol="0">
            <a:spAutoFit/>
          </a:bodyPr>
          <a:lstStyle/>
          <a:p>
            <a:r>
              <a:rPr lang="zh-CN" altLang="en-US" b="1">
                <a:solidFill>
                  <a:schemeClr val="accent6">
                    <a:lumMod val="50000"/>
                  </a:schemeClr>
                </a:solidFill>
                <a:sym typeface="+mn-ea"/>
              </a:rPr>
              <a:t>引导车主在低谷时段充电</a:t>
            </a:r>
          </a:p>
          <a:p>
            <a:r>
              <a:rPr lang="zh-CN" altLang="en-US" b="1">
                <a:solidFill>
                  <a:schemeClr val="accent5">
                    <a:lumMod val="50000"/>
                  </a:schemeClr>
                </a:solidFill>
                <a:sym typeface="+mn-ea"/>
              </a:rPr>
              <a:t>调度可用容量</a:t>
            </a:r>
          </a:p>
        </p:txBody>
      </p:sp>
      <p:sp>
        <p:nvSpPr>
          <p:cNvPr id="3" name="文本框 2"/>
          <p:cNvSpPr txBox="1"/>
          <p:nvPr/>
        </p:nvSpPr>
        <p:spPr>
          <a:xfrm>
            <a:off x="7033260" y="1656715"/>
            <a:ext cx="4064000" cy="922020"/>
          </a:xfrm>
          <a:prstGeom prst="rect">
            <a:avLst/>
          </a:prstGeom>
          <a:noFill/>
        </p:spPr>
        <p:txBody>
          <a:bodyPr wrap="square" rtlCol="0">
            <a:spAutoFit/>
          </a:bodyPr>
          <a:lstStyle/>
          <a:p>
            <a:r>
              <a:rPr lang="zh-CN" altLang="en-US"/>
              <a:t>电动汽车作为新型移动储能单元，通过充电桩与电网进行能量和信息的互动，参与削峰填谷</a:t>
            </a: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1" name="矩形: 圆角 10"/>
          <p:cNvSpPr/>
          <p:nvPr/>
        </p:nvSpPr>
        <p:spPr>
          <a:xfrm>
            <a:off x="5584825" y="1443990"/>
            <a:ext cx="4969510" cy="4716780"/>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电网升级</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458470" y="1345565"/>
            <a:ext cx="6096000" cy="460375"/>
          </a:xfrm>
          <a:prstGeom prst="rect">
            <a:avLst/>
          </a:prstGeom>
          <a:noFill/>
        </p:spPr>
        <p:txBody>
          <a:bodyPr wrap="square" rtlCol="0" anchor="t">
            <a:spAutoFit/>
          </a:bodyPr>
          <a:lstStyle/>
          <a:p>
            <a:r>
              <a:rPr lang="zh-CN" altLang="en-US" sz="2400" b="1">
                <a:solidFill>
                  <a:schemeClr val="accent6">
                    <a:lumMod val="50000"/>
                  </a:schemeClr>
                </a:solidFill>
                <a:sym typeface="+mn-ea"/>
              </a:rPr>
              <a:t>引导车主在低谷时段充电</a:t>
            </a:r>
          </a:p>
        </p:txBody>
      </p:sp>
      <p:pic>
        <p:nvPicPr>
          <p:cNvPr id="6" name="图片 5" descr="R-C"/>
          <p:cNvPicPr>
            <a:picLocks noChangeAspect="1"/>
          </p:cNvPicPr>
          <p:nvPr/>
        </p:nvPicPr>
        <p:blipFill>
          <a:blip r:embed="rId4"/>
          <a:stretch>
            <a:fillRect/>
          </a:stretch>
        </p:blipFill>
        <p:spPr>
          <a:xfrm>
            <a:off x="1050925" y="1870710"/>
            <a:ext cx="3461385" cy="2095500"/>
          </a:xfrm>
          <a:prstGeom prst="rect">
            <a:avLst/>
          </a:prstGeom>
        </p:spPr>
      </p:pic>
      <p:pic>
        <p:nvPicPr>
          <p:cNvPr id="12" name="图片 11" descr="0f5be62b0c5c317f9c5590ce4b5e415c"/>
          <p:cNvPicPr>
            <a:picLocks noChangeAspect="1"/>
          </p:cNvPicPr>
          <p:nvPr/>
        </p:nvPicPr>
        <p:blipFill>
          <a:blip r:embed="rId5"/>
          <a:stretch>
            <a:fillRect/>
          </a:stretch>
        </p:blipFill>
        <p:spPr>
          <a:xfrm>
            <a:off x="1458595" y="4030980"/>
            <a:ext cx="3644900" cy="2129790"/>
          </a:xfrm>
          <a:prstGeom prst="rect">
            <a:avLst/>
          </a:prstGeom>
        </p:spPr>
      </p:pic>
      <p:cxnSp>
        <p:nvCxnSpPr>
          <p:cNvPr id="14" name="直接连接符 13"/>
          <p:cNvCxnSpPr/>
          <p:nvPr/>
        </p:nvCxnSpPr>
        <p:spPr>
          <a:xfrm>
            <a:off x="2279650" y="2508250"/>
            <a:ext cx="19050" cy="3067050"/>
          </a:xfrm>
          <a:prstGeom prst="line">
            <a:avLst/>
          </a:prstGeom>
          <a:ln w="381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5" name="直接连接符 14"/>
          <p:cNvCxnSpPr/>
          <p:nvPr/>
        </p:nvCxnSpPr>
        <p:spPr>
          <a:xfrm>
            <a:off x="2813050" y="2635250"/>
            <a:ext cx="25400" cy="2895600"/>
          </a:xfrm>
          <a:prstGeom prst="line">
            <a:avLst/>
          </a:prstGeom>
          <a:ln w="381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6" name="直接连接符 15"/>
          <p:cNvCxnSpPr/>
          <p:nvPr/>
        </p:nvCxnSpPr>
        <p:spPr>
          <a:xfrm>
            <a:off x="3321050" y="2381250"/>
            <a:ext cx="38100" cy="2832100"/>
          </a:xfrm>
          <a:prstGeom prst="line">
            <a:avLst/>
          </a:prstGeom>
          <a:ln w="381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cxnSp>
        <p:nvCxnSpPr>
          <p:cNvPr id="18" name="直接连接符 17"/>
          <p:cNvCxnSpPr/>
          <p:nvPr/>
        </p:nvCxnSpPr>
        <p:spPr>
          <a:xfrm>
            <a:off x="3975100" y="2549525"/>
            <a:ext cx="19050" cy="3067050"/>
          </a:xfrm>
          <a:prstGeom prst="line">
            <a:avLst/>
          </a:prstGeom>
          <a:ln w="38100" cap="flat" cmpd="sng" algn="ctr">
            <a:solidFill>
              <a:schemeClr val="accent1"/>
            </a:solidFill>
            <a:prstDash val="dash"/>
            <a:miter lim="800000"/>
          </a:ln>
        </p:spPr>
        <p:style>
          <a:lnRef idx="0">
            <a:schemeClr val="accent1"/>
          </a:lnRef>
          <a:fillRef idx="0">
            <a:srgbClr val="FFFFFF"/>
          </a:fillRef>
          <a:effectRef idx="0">
            <a:srgbClr val="FFFFFF"/>
          </a:effectRef>
          <a:fontRef idx="minor">
            <a:schemeClr val="tx1"/>
          </a:fontRef>
        </p:style>
      </p:cxnSp>
      <p:sp>
        <p:nvSpPr>
          <p:cNvPr id="19" name="文本框 18"/>
          <p:cNvSpPr txBox="1"/>
          <p:nvPr/>
        </p:nvSpPr>
        <p:spPr>
          <a:xfrm>
            <a:off x="127635" y="4390390"/>
            <a:ext cx="1129665" cy="1405890"/>
          </a:xfrm>
          <a:prstGeom prst="rect">
            <a:avLst/>
          </a:prstGeom>
          <a:noFill/>
          <a:ln>
            <a:solidFill>
              <a:srgbClr val="0164A5"/>
            </a:solidFill>
          </a:ln>
        </p:spPr>
        <p:txBody>
          <a:bodyPr wrap="square" rtlCol="0">
            <a:noAutofit/>
          </a:bodyPr>
          <a:lstStyle/>
          <a:p>
            <a:r>
              <a:rPr lang="zh-CN" altLang="en-US" sz="1400">
                <a:latin typeface="微软雅黑" panose="020B0503020204020204" pitchFamily="34" charset="-122"/>
                <a:ea typeface="微软雅黑" panose="020B0503020204020204" pitchFamily="34" charset="-122"/>
              </a:rPr>
              <a:t>电网高负荷是用电需求特别高的时候，电网需要承载的电力接近极限</a:t>
            </a:r>
          </a:p>
        </p:txBody>
      </p:sp>
      <p:sp>
        <p:nvSpPr>
          <p:cNvPr id="20" name="文本框 19"/>
          <p:cNvSpPr txBox="1"/>
          <p:nvPr/>
        </p:nvSpPr>
        <p:spPr>
          <a:xfrm>
            <a:off x="5670550" y="1805940"/>
            <a:ext cx="5563870" cy="258445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以一辆带电量为</a:t>
            </a:r>
            <a:r>
              <a:rPr lang="en-US" altLang="zh-CN">
                <a:latin typeface="微软雅黑" panose="020B0503020204020204" pitchFamily="34" charset="-122"/>
                <a:ea typeface="微软雅黑" panose="020B0503020204020204" pitchFamily="34" charset="-122"/>
                <a:cs typeface="微软雅黑" panose="020B0503020204020204" pitchFamily="34" charset="-122"/>
              </a:rPr>
              <a:t>50kWh</a:t>
            </a:r>
            <a:r>
              <a:rPr lang="zh-CN" altLang="en-US">
                <a:latin typeface="微软雅黑" panose="020B0503020204020204" pitchFamily="34" charset="-122"/>
                <a:ea typeface="微软雅黑" panose="020B0503020204020204" pitchFamily="34" charset="-122"/>
                <a:cs typeface="微软雅黑" panose="020B0503020204020204" pitchFamily="34" charset="-122"/>
              </a:rPr>
              <a:t>的电动汽车为例：</a:t>
            </a:r>
          </a:p>
          <a:p>
            <a:r>
              <a:rPr lang="zh-CN" altLang="en-US">
                <a:latin typeface="微软雅黑" panose="020B0503020204020204" pitchFamily="34" charset="-122"/>
                <a:ea typeface="微软雅黑" panose="020B0503020204020204" pitchFamily="34" charset="-122"/>
                <a:cs typeface="微软雅黑" panose="020B0503020204020204" pitchFamily="34" charset="-122"/>
              </a:rPr>
              <a:t>如果车主将其中</a:t>
            </a:r>
            <a:r>
              <a:rPr lang="en-US" altLang="zh-CN">
                <a:latin typeface="微软雅黑" panose="020B0503020204020204" pitchFamily="34" charset="-122"/>
                <a:ea typeface="微软雅黑" panose="020B0503020204020204" pitchFamily="34" charset="-122"/>
                <a:cs typeface="微软雅黑" panose="020B0503020204020204" pitchFamily="34" charset="-122"/>
              </a:rPr>
              <a:t>25kWh</a:t>
            </a:r>
            <a:r>
              <a:rPr lang="zh-CN" altLang="en-US">
                <a:latin typeface="微软雅黑" panose="020B0503020204020204" pitchFamily="34" charset="-122"/>
                <a:ea typeface="微软雅黑" panose="020B0503020204020204" pitchFamily="34" charset="-122"/>
                <a:cs typeface="微软雅黑" panose="020B0503020204020204" pitchFamily="34" charset="-122"/>
              </a:rPr>
              <a:t>的电出售给电网</a:t>
            </a:r>
          </a:p>
          <a:p>
            <a:r>
              <a:rPr lang="zh-CN" altLang="en-US">
                <a:latin typeface="微软雅黑" panose="020B0503020204020204" pitchFamily="34" charset="-122"/>
                <a:ea typeface="微软雅黑" panose="020B0503020204020204" pitchFamily="34" charset="-122"/>
                <a:cs typeface="微软雅黑" panose="020B0503020204020204" pitchFamily="34" charset="-122"/>
              </a:rPr>
              <a:t>峰时电价</a:t>
            </a:r>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元</a:t>
            </a:r>
            <a:r>
              <a:rPr lang="en-US" altLang="zh-CN">
                <a:latin typeface="微软雅黑" panose="020B0503020204020204" pitchFamily="34" charset="-122"/>
                <a:ea typeface="微软雅黑" panose="020B0503020204020204" pitchFamily="34" charset="-122"/>
                <a:cs typeface="微软雅黑" panose="020B0503020204020204" pitchFamily="34" charset="-122"/>
              </a:rPr>
              <a:t>/kWh</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谷时电价</a:t>
            </a:r>
            <a:r>
              <a:rPr lang="en-US" altLang="zh-CN">
                <a:latin typeface="微软雅黑" panose="020B0503020204020204" pitchFamily="34" charset="-122"/>
                <a:ea typeface="微软雅黑" panose="020B0503020204020204" pitchFamily="34" charset="-122"/>
                <a:cs typeface="微软雅黑" panose="020B0503020204020204" pitchFamily="34" charset="-122"/>
              </a:rPr>
              <a:t>0.3</a:t>
            </a:r>
            <a:r>
              <a:rPr lang="zh-CN" altLang="en-US">
                <a:latin typeface="微软雅黑" panose="020B0503020204020204" pitchFamily="34" charset="-122"/>
                <a:ea typeface="微软雅黑" panose="020B0503020204020204" pitchFamily="34" charset="-122"/>
                <a:cs typeface="微软雅黑" panose="020B0503020204020204" pitchFamily="34" charset="-122"/>
              </a:rPr>
              <a:t>元</a:t>
            </a:r>
            <a:r>
              <a:rPr lang="en-US" altLang="zh-CN">
                <a:latin typeface="微软雅黑" panose="020B0503020204020204" pitchFamily="34" charset="-122"/>
                <a:ea typeface="微软雅黑" panose="020B0503020204020204" pitchFamily="34" charset="-122"/>
                <a:cs typeface="微软雅黑" panose="020B0503020204020204" pitchFamily="34" charset="-122"/>
              </a:rPr>
              <a:t>/kWh</a:t>
            </a: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r>
              <a:rPr lang="zh-CN" altLang="en-US">
                <a:latin typeface="微软雅黑" panose="020B0503020204020204" pitchFamily="34" charset="-122"/>
                <a:ea typeface="微软雅黑" panose="020B0503020204020204" pitchFamily="34" charset="-122"/>
                <a:cs typeface="微软雅黑" panose="020B0503020204020204" pitchFamily="34" charset="-122"/>
              </a:rPr>
              <a:t>对</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车主</a:t>
            </a:r>
            <a:r>
              <a:rPr lang="zh-CN" altLang="en-US">
                <a:latin typeface="微软雅黑" panose="020B0503020204020204" pitchFamily="34" charset="-122"/>
                <a:ea typeface="微软雅黑" panose="020B0503020204020204" pitchFamily="34" charset="-122"/>
                <a:cs typeface="微软雅黑" panose="020B0503020204020204" pitchFamily="34" charset="-122"/>
              </a:rPr>
              <a:t>而言：每次将可获利</a:t>
            </a:r>
            <a:r>
              <a:rPr lang="en-US" altLang="zh-CN">
                <a:latin typeface="微软雅黑" panose="020B0503020204020204" pitchFamily="34" charset="-122"/>
                <a:ea typeface="微软雅黑" panose="020B0503020204020204" pitchFamily="34" charset="-122"/>
                <a:cs typeface="微软雅黑" panose="020B0503020204020204" pitchFamily="34" charset="-122"/>
              </a:rPr>
              <a:t>17.5</a:t>
            </a:r>
            <a:r>
              <a:rPr lang="zh-CN" altLang="en-US">
                <a:latin typeface="微软雅黑" panose="020B0503020204020204" pitchFamily="34" charset="-122"/>
                <a:ea typeface="微软雅黑" panose="020B0503020204020204" pitchFamily="34" charset="-122"/>
                <a:cs typeface="微软雅黑" panose="020B0503020204020204" pitchFamily="34" charset="-122"/>
              </a:rPr>
              <a:t>元（</a:t>
            </a:r>
            <a:r>
              <a:rPr lang="en-US" altLang="zh-CN">
                <a:latin typeface="微软雅黑" panose="020B0503020204020204" pitchFamily="34" charset="-122"/>
                <a:ea typeface="微软雅黑" panose="020B0503020204020204" pitchFamily="34" charset="-122"/>
                <a:cs typeface="微软雅黑" panose="020B0503020204020204" pitchFamily="34" charset="-122"/>
              </a:rPr>
              <a:t>0.7*25</a:t>
            </a:r>
            <a:r>
              <a:rPr lang="zh-CN" altLang="en-US">
                <a:latin typeface="微软雅黑" panose="020B0503020204020204" pitchFamily="34" charset="-122"/>
                <a:ea typeface="微软雅黑" panose="020B0503020204020204" pitchFamily="34" charset="-122"/>
                <a:cs typeface="微软雅黑" panose="020B0503020204020204" pitchFamily="34" charset="-122"/>
              </a:rPr>
              <a:t>）</a:t>
            </a: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23" name="文本框 22"/>
          <p:cNvSpPr txBox="1"/>
          <p:nvPr/>
        </p:nvSpPr>
        <p:spPr>
          <a:xfrm>
            <a:off x="5670550" y="4253230"/>
            <a:ext cx="4884420" cy="1499870"/>
          </a:xfrm>
          <a:prstGeom prst="rect">
            <a:avLst/>
          </a:prstGeom>
          <a:noFill/>
        </p:spPr>
        <p:txBody>
          <a:bodyPr wrap="square" rtlCol="0">
            <a:no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对</a:t>
            </a:r>
            <a:r>
              <a:rPr lang="zh-CN" altLang="en-US">
                <a:solidFill>
                  <a:srgbClr val="FF0000"/>
                </a:solidFill>
                <a:latin typeface="微软雅黑" panose="020B0503020204020204" pitchFamily="34" charset="-122"/>
                <a:ea typeface="微软雅黑" panose="020B0503020204020204" pitchFamily="34" charset="-122"/>
                <a:cs typeface="微软雅黑" panose="020B0503020204020204" pitchFamily="34" charset="-122"/>
              </a:rPr>
              <a:t>电网公司</a:t>
            </a:r>
            <a:r>
              <a:rPr lang="zh-CN" altLang="en-US">
                <a:latin typeface="微软雅黑" panose="020B0503020204020204" pitchFamily="34" charset="-122"/>
                <a:ea typeface="微软雅黑" panose="020B0503020204020204" pitchFamily="34" charset="-122"/>
                <a:cs typeface="微软雅黑" panose="020B0503020204020204" pitchFamily="34" charset="-122"/>
              </a:rPr>
              <a:t>而言：</a:t>
            </a:r>
          </a:p>
          <a:p>
            <a:r>
              <a:rPr lang="en-US" altLang="zh-CN">
                <a:latin typeface="微软雅黑" panose="020B0503020204020204" pitchFamily="34" charset="-122"/>
                <a:ea typeface="微软雅黑" panose="020B0503020204020204" pitchFamily="34" charset="-122"/>
                <a:cs typeface="微软雅黑" panose="020B0503020204020204" pitchFamily="34" charset="-122"/>
              </a:rPr>
              <a:t>1.</a:t>
            </a:r>
            <a:r>
              <a:rPr lang="zh-CN" altLang="en-US">
                <a:latin typeface="微软雅黑" panose="020B0503020204020204" pitchFamily="34" charset="-122"/>
                <a:ea typeface="微软雅黑" panose="020B0503020204020204" pitchFamily="34" charset="-122"/>
                <a:cs typeface="微软雅黑" panose="020B0503020204020204" pitchFamily="34" charset="-122"/>
              </a:rPr>
              <a:t>提高电网效率和可靠性</a:t>
            </a:r>
          </a:p>
          <a:p>
            <a:r>
              <a:rPr lang="en-US" altLang="zh-CN">
                <a:latin typeface="微软雅黑" panose="020B0503020204020204" pitchFamily="34" charset="-122"/>
                <a:ea typeface="微软雅黑" panose="020B0503020204020204" pitchFamily="34" charset="-122"/>
                <a:cs typeface="微软雅黑" panose="020B0503020204020204" pitchFamily="34" charset="-122"/>
              </a:rPr>
              <a:t>2.</a:t>
            </a:r>
            <a:r>
              <a:rPr lang="zh-CN" altLang="en-US">
                <a:latin typeface="微软雅黑" panose="020B0503020204020204" pitchFamily="34" charset="-122"/>
                <a:ea typeface="微软雅黑" panose="020B0503020204020204" pitchFamily="34" charset="-122"/>
                <a:cs typeface="微软雅黑" panose="020B0503020204020204" pitchFamily="34" charset="-122"/>
              </a:rPr>
              <a:t>有效调频调峰，降低新能源发电的波动性</a:t>
            </a:r>
          </a:p>
          <a:p>
            <a:r>
              <a:rPr lang="en-US" altLang="zh-CN">
                <a:latin typeface="微软雅黑" panose="020B0503020204020204" pitchFamily="34" charset="-122"/>
                <a:ea typeface="微软雅黑" panose="020B0503020204020204" pitchFamily="34" charset="-122"/>
                <a:cs typeface="微软雅黑" panose="020B0503020204020204" pitchFamily="34" charset="-122"/>
              </a:rPr>
              <a:t>3.</a:t>
            </a:r>
            <a:r>
              <a:rPr lang="zh-CN" altLang="en-US">
                <a:latin typeface="微软雅黑" panose="020B0503020204020204" pitchFamily="34" charset="-122"/>
                <a:ea typeface="微软雅黑" panose="020B0503020204020204" pitchFamily="34" charset="-122"/>
                <a:cs typeface="微软雅黑" panose="020B0503020204020204" pitchFamily="34" charset="-122"/>
              </a:rPr>
              <a:t>减少电网在储能建设上的投资</a:t>
            </a:r>
          </a:p>
          <a:p>
            <a:endParaRPr lang="en-US" altLang="zh-CN">
              <a:latin typeface="微软雅黑" panose="020B0503020204020204" pitchFamily="34" charset="-122"/>
              <a:ea typeface="微软雅黑" panose="020B0503020204020204" pitchFamily="34" charset="-122"/>
              <a:cs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6" name="矩形: 圆角 10"/>
          <p:cNvSpPr/>
          <p:nvPr/>
        </p:nvSpPr>
        <p:spPr>
          <a:xfrm>
            <a:off x="5229860" y="1488440"/>
            <a:ext cx="5335905" cy="466026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2" name="图片 1" descr="源网荷储"/>
          <p:cNvPicPr>
            <a:picLocks noChangeAspect="1"/>
          </p:cNvPicPr>
          <p:nvPr/>
        </p:nvPicPr>
        <p:blipFill>
          <a:blip r:embed="rId4"/>
          <a:srcRect t="8622"/>
          <a:stretch>
            <a:fillRect/>
          </a:stretch>
        </p:blipFill>
        <p:spPr>
          <a:xfrm>
            <a:off x="661670" y="1856105"/>
            <a:ext cx="4032885" cy="1958340"/>
          </a:xfrm>
          <a:prstGeom prst="rect">
            <a:avLst/>
          </a:prstGeom>
        </p:spPr>
      </p:pic>
      <p:pic>
        <p:nvPicPr>
          <p:cNvPr id="7" name="图片 6"/>
          <p:cNvPicPr/>
          <p:nvPr/>
        </p:nvPicPr>
        <p:blipFill>
          <a:blip r:embed="rId5"/>
          <a:stretch>
            <a:fillRect/>
          </a:stretch>
        </p:blipFill>
        <p:spPr>
          <a:xfrm>
            <a:off x="6677660" y="4900295"/>
            <a:ext cx="5274945" cy="1856105"/>
          </a:xfrm>
          <a:prstGeom prst="rect">
            <a:avLst/>
          </a:prstGeom>
        </p:spPr>
      </p:pic>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电网升级</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4" name="文本框 3"/>
          <p:cNvSpPr txBox="1"/>
          <p:nvPr/>
        </p:nvSpPr>
        <p:spPr>
          <a:xfrm>
            <a:off x="661670" y="1345565"/>
            <a:ext cx="6096000" cy="460375"/>
          </a:xfrm>
          <a:prstGeom prst="rect">
            <a:avLst/>
          </a:prstGeom>
          <a:noFill/>
        </p:spPr>
        <p:txBody>
          <a:bodyPr wrap="square" rtlCol="0" anchor="t">
            <a:spAutoFit/>
          </a:bodyPr>
          <a:lstStyle/>
          <a:p>
            <a:r>
              <a:rPr lang="zh-CN" altLang="en-US" sz="2400" b="1">
                <a:solidFill>
                  <a:schemeClr val="accent5">
                    <a:lumMod val="50000"/>
                  </a:schemeClr>
                </a:solidFill>
                <a:sym typeface="+mn-ea"/>
              </a:rPr>
              <a:t>调度可用容量</a:t>
            </a:r>
            <a:endParaRPr lang="zh-CN" altLang="en-US" sz="2400" b="1">
              <a:solidFill>
                <a:schemeClr val="accent6">
                  <a:lumMod val="50000"/>
                </a:schemeClr>
              </a:solidFill>
              <a:sym typeface="+mn-ea"/>
            </a:endParaRPr>
          </a:p>
        </p:txBody>
      </p:sp>
      <p:sp>
        <p:nvSpPr>
          <p:cNvPr id="3" name="文本框 2"/>
          <p:cNvSpPr txBox="1"/>
          <p:nvPr/>
        </p:nvSpPr>
        <p:spPr>
          <a:xfrm>
            <a:off x="5327015" y="1597660"/>
            <a:ext cx="2152015"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rPr>
              <a:t>集中式的电源特点</a:t>
            </a:r>
            <a:endParaRPr lang="zh-CN" altLang="en-US"/>
          </a:p>
        </p:txBody>
      </p:sp>
      <p:sp>
        <p:nvSpPr>
          <p:cNvPr id="5" name="文本框 4"/>
          <p:cNvSpPr txBox="1"/>
          <p:nvPr/>
        </p:nvSpPr>
        <p:spPr>
          <a:xfrm>
            <a:off x="5383530" y="2115185"/>
            <a:ext cx="4812030" cy="1476375"/>
          </a:xfrm>
          <a:prstGeom prst="rect">
            <a:avLst/>
          </a:prstGeom>
          <a:noFill/>
        </p:spPr>
        <p:txBody>
          <a:bodyPr wrap="square" rtlCol="0">
            <a:spAutoFit/>
          </a:bodyPr>
          <a:lstStyle/>
          <a:p>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对源、网、荷、储的特性进行分析</a:t>
            </a:r>
          </a:p>
          <a:p>
            <a:endParaRPr lang="zh-CN" altLang="en-US">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对发电功率、负荷功率等进行预测</a:t>
            </a:r>
          </a:p>
          <a:p>
            <a:endParaRPr lang="zh-CN" altLang="en-US">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3.</a:t>
            </a:r>
            <a:r>
              <a:rPr lang="zh-CN" altLang="en-US">
                <a:latin typeface="微软雅黑" panose="020B0503020204020204" pitchFamily="34" charset="-122"/>
                <a:ea typeface="微软雅黑" panose="020B0503020204020204" pitchFamily="34" charset="-122"/>
              </a:rPr>
              <a:t>制定源网荷储的协调优化功能</a:t>
            </a:r>
          </a:p>
        </p:txBody>
      </p:sp>
      <p:sp>
        <p:nvSpPr>
          <p:cNvPr id="9" name="文本框 8"/>
          <p:cNvSpPr txBox="1"/>
          <p:nvPr/>
        </p:nvSpPr>
        <p:spPr>
          <a:xfrm>
            <a:off x="8030210" y="1597660"/>
            <a:ext cx="2354580" cy="368300"/>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cs typeface="微软雅黑" panose="020B0503020204020204" pitchFamily="34" charset="-122"/>
                <a:sym typeface="+mn-ea"/>
              </a:rPr>
              <a:t>集中式+分布式并举</a:t>
            </a:r>
            <a:endParaRPr lang="zh-CN" altLang="en-US">
              <a:latin typeface="微软雅黑" panose="020B0503020204020204" pitchFamily="34" charset="-122"/>
              <a:ea typeface="微软雅黑" panose="020B0503020204020204" pitchFamily="34" charset="-122"/>
              <a:cs typeface="微软雅黑" panose="020B0503020204020204" pitchFamily="34" charset="-122"/>
            </a:endParaRPr>
          </a:p>
        </p:txBody>
      </p:sp>
      <p:sp>
        <p:nvSpPr>
          <p:cNvPr id="10" name="右箭头 9"/>
          <p:cNvSpPr/>
          <p:nvPr/>
        </p:nvSpPr>
        <p:spPr>
          <a:xfrm>
            <a:off x="7403465" y="1677035"/>
            <a:ext cx="502920" cy="179070"/>
          </a:xfrm>
          <a:prstGeom prst="rightArrow">
            <a:avLst/>
          </a:prstGeom>
          <a:ln w="28575"/>
        </p:spPr>
        <p:style>
          <a:lnRef idx="3">
            <a:schemeClr val="accent1"/>
          </a:lnRef>
          <a:fillRef idx="0">
            <a:srgbClr val="FFFFFF"/>
          </a:fillRef>
          <a:effectRef idx="0">
            <a:srgbClr val="FFFFFF"/>
          </a:effectRef>
          <a:fontRef idx="minor">
            <a:schemeClr val="tx1"/>
          </a:fontRef>
        </p:style>
        <p:txBody>
          <a:bodyPr rtlCol="0" anchor="ctr"/>
          <a:lstStyle/>
          <a:p>
            <a:pPr algn="ctr"/>
            <a:endParaRPr lang="zh-CN" altLang="en-US"/>
          </a:p>
        </p:txBody>
      </p:sp>
      <p:pic>
        <p:nvPicPr>
          <p:cNvPr id="11" name="图片 10" descr="园区"/>
          <p:cNvPicPr>
            <a:picLocks noChangeAspect="1"/>
          </p:cNvPicPr>
          <p:nvPr/>
        </p:nvPicPr>
        <p:blipFill>
          <a:blip r:embed="rId6"/>
          <a:stretch>
            <a:fillRect/>
          </a:stretch>
        </p:blipFill>
        <p:spPr>
          <a:xfrm>
            <a:off x="685165" y="4024630"/>
            <a:ext cx="4058920" cy="2416175"/>
          </a:xfrm>
          <a:prstGeom prst="rect">
            <a:avLst/>
          </a:prstGeom>
        </p:spPr>
      </p:pic>
      <p:sp>
        <p:nvSpPr>
          <p:cNvPr id="24" name="文本框 23"/>
          <p:cNvSpPr txBox="1"/>
          <p:nvPr/>
        </p:nvSpPr>
        <p:spPr>
          <a:xfrm>
            <a:off x="5462270" y="3900805"/>
            <a:ext cx="5102860" cy="2306955"/>
          </a:xfrm>
          <a:prstGeom prst="rect">
            <a:avLst/>
          </a:prstGeom>
          <a:noFill/>
        </p:spPr>
        <p:txBody>
          <a:bodyPr wrap="square" rtlCol="0">
            <a:spAutoFit/>
          </a:bodyPr>
          <a:lstStyle/>
          <a:p>
            <a:r>
              <a:rPr lang="zh-CN" altLang="en-US">
                <a:latin typeface="微软雅黑" panose="020B0503020204020204" pitchFamily="34" charset="-122"/>
                <a:ea typeface="微软雅黑" panose="020B0503020204020204" pitchFamily="34" charset="-122"/>
                <a:sym typeface="+mn-ea"/>
              </a:rPr>
              <a:t>园区（居民区）级源网荷储一体化项目：</a:t>
            </a:r>
            <a:br>
              <a:rPr lang="zh-CN" altLang="en-US">
                <a:latin typeface="微软雅黑" panose="020B0503020204020204" pitchFamily="34" charset="-122"/>
                <a:ea typeface="微软雅黑" panose="020B0503020204020204" pitchFamily="34" charset="-122"/>
                <a:sym typeface="+mn-ea"/>
              </a:rPr>
            </a:br>
            <a:r>
              <a:rPr lang="zh-CN" altLang="en-US">
                <a:latin typeface="微软雅黑" panose="020B0503020204020204" pitchFamily="34" charset="-122"/>
                <a:ea typeface="微软雅黑" panose="020B0503020204020204" pitchFamily="34" charset="-122"/>
                <a:sym typeface="+mn-ea"/>
              </a:rPr>
              <a:t>以现代信息通讯、大数据、人工智能、储能等新技术为依托，调动负荷侧调节响应能力。在城市商业区、综合体、居民区，依托并网型微电网和充电基础设施等，开展分布式发电与用户储能灵活充放电相结合的园区（居民区）级源网荷储一体化建设。</a:t>
            </a:r>
            <a:endParaRPr lang="zh-CN" altLang="en-US">
              <a:latin typeface="微软雅黑" panose="020B0503020204020204" pitchFamily="34" charset="-122"/>
              <a:ea typeface="微软雅黑" panose="020B0503020204020204" pitchFamily="34" charset="-122"/>
            </a:endParaRPr>
          </a:p>
          <a:p>
            <a:endParaRPr lang="zh-CN" alt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电网升级</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custDataLst>
              <p:tags r:id="rId1"/>
            </p:custDataLst>
          </p:nvPr>
        </p:nvGrpSpPr>
        <p:grpSpPr>
          <a:xfrm>
            <a:off x="3848516" y="1491870"/>
            <a:ext cx="7754201" cy="1381958"/>
            <a:chOff x="3848519" y="1491871"/>
            <a:chExt cx="7754201" cy="1381958"/>
          </a:xfrm>
        </p:grpSpPr>
        <p:sp>
          <p:nvSpPr>
            <p:cNvPr id="19" name="矩形: 圆角 18"/>
            <p:cNvSpPr/>
            <p:nvPr>
              <p:custDataLst>
                <p:tags r:id="rId22"/>
              </p:custDataLst>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3" name="任意多边形: 形状 2"/>
              <p:cNvSpPr/>
              <p:nvPr>
                <p:custDataLst>
                  <p:tags r:id="rId26"/>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4" name="组合 3"/>
              <p:cNvGrpSpPr/>
              <p:nvPr/>
            </p:nvGrpSpPr>
            <p:grpSpPr>
              <a:xfrm>
                <a:off x="10006941" y="5020448"/>
                <a:ext cx="1531151" cy="1598081"/>
                <a:chOff x="10006941" y="5020448"/>
                <a:chExt cx="1531151" cy="1598081"/>
              </a:xfrm>
              <a:grpFill/>
            </p:grpSpPr>
            <p:sp>
              <p:nvSpPr>
                <p:cNvPr id="5" name="任意多边形: 形状 4"/>
                <p:cNvSpPr/>
                <p:nvPr>
                  <p:custDataLst>
                    <p:tags r:id="rId27"/>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 name="任意多边形: 形状 5"/>
                <p:cNvSpPr/>
                <p:nvPr>
                  <p:custDataLst>
                    <p:tags r:id="rId28"/>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 name="任意多边形: 形状 6"/>
                <p:cNvSpPr/>
                <p:nvPr>
                  <p:custDataLst>
                    <p:tags r:id="rId29"/>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 name="任意多边形: 形状 7"/>
                <p:cNvSpPr/>
                <p:nvPr>
                  <p:custDataLst>
                    <p:tags r:id="rId30"/>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16" name="文本框 15"/>
            <p:cNvSpPr txBox="1"/>
            <p:nvPr>
              <p:custDataLst>
                <p:tags r:id="rId23"/>
              </p:custDataLst>
            </p:nvPr>
          </p:nvSpPr>
          <p:spPr>
            <a:xfrm>
              <a:off x="4541863" y="1650368"/>
              <a:ext cx="1828800" cy="73850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a:sym typeface="+mn-ea"/>
                </a:rPr>
                <a:t>双向电能流动</a:t>
              </a:r>
              <a:endParaRPr lang="zh-CN" altLang="en-US" sz="2400"/>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cxnSp>
          <p:nvCxnSpPr>
            <p:cNvPr id="20" name="直接连接符 19"/>
            <p:cNvCxnSpPr/>
            <p:nvPr>
              <p:custDataLst>
                <p:tags r:id="rId24"/>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custDataLst>
                <p:tags r:id="rId25"/>
              </p:custDataLst>
            </p:nvPr>
          </p:nvSpPr>
          <p:spPr>
            <a:xfrm>
              <a:off x="3975579" y="2161405"/>
              <a:ext cx="7500080" cy="58356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传统电网以单向供电为主，而</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V2G</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技术实现了电能的双向流动，要求电网基础设施支持电能的双向传输和计量，部署支持双向能量流动的充电桩和逆变器。</a:t>
              </a:r>
            </a:p>
          </p:txBody>
        </p:sp>
      </p:grpSp>
      <p:grpSp>
        <p:nvGrpSpPr>
          <p:cNvPr id="30" name="组合 29"/>
          <p:cNvGrpSpPr/>
          <p:nvPr/>
        </p:nvGrpSpPr>
        <p:grpSpPr>
          <a:xfrm>
            <a:off x="661952" y="1491870"/>
            <a:ext cx="2900218" cy="4873540"/>
            <a:chOff x="8215558" y="1489985"/>
            <a:chExt cx="2900218" cy="4873540"/>
          </a:xfrm>
        </p:grpSpPr>
        <p:sp>
          <p:nvSpPr>
            <p:cNvPr id="9" name="矩形: 圆角 8"/>
            <p:cNvSpPr/>
            <p:nvPr/>
          </p:nvSpPr>
          <p:spPr>
            <a:xfrm>
              <a:off x="8215559" y="1489985"/>
              <a:ext cx="2900217" cy="4867000"/>
            </a:xfrm>
            <a:prstGeom prst="roundRect">
              <a:avLst>
                <a:gd name="adj" fmla="val 4178"/>
              </a:avLst>
            </a:prstGeom>
            <a:gradFill>
              <a:gsLst>
                <a:gs pos="2000">
                  <a:srgbClr val="0164A5"/>
                </a:gs>
                <a:gs pos="100000">
                  <a:srgbClr val="1A73AE"/>
                </a:gs>
              </a:gsLst>
              <a:lin ang="0" scaled="0"/>
            </a:gradFill>
            <a:ln>
              <a:noFill/>
            </a:ln>
            <a:effectLst>
              <a:outerShdw blurRad="266700" dist="254000" dir="2700000" algn="tl" rotWithShape="0">
                <a:srgbClr val="0164A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5" name="Rounded Rectangle 11"/>
            <p:cNvPicPr>
              <a:picLocks noChangeAspect="1"/>
            </p:cNvPicPr>
            <p:nvPr/>
          </p:nvPicPr>
          <p:blipFill>
            <a:blip r:embed="rId32">
              <a:alphaModFix amt="40000"/>
            </a:blip>
            <a:stretch>
              <a:fillRect/>
            </a:stretch>
          </p:blipFill>
          <p:spPr>
            <a:xfrm flipV="1">
              <a:off x="8215558" y="1496525"/>
              <a:ext cx="2898569" cy="4867000"/>
            </a:xfrm>
            <a:prstGeom prst="rect">
              <a:avLst/>
            </a:prstGeom>
          </p:spPr>
        </p:pic>
      </p:grpSp>
      <p:sp>
        <p:nvSpPr>
          <p:cNvPr id="31" name="文本框 30"/>
          <p:cNvSpPr txBox="1"/>
          <p:nvPr/>
        </p:nvSpPr>
        <p:spPr>
          <a:xfrm>
            <a:off x="1022350" y="5011420"/>
            <a:ext cx="2388870" cy="1050925"/>
          </a:xfrm>
          <a:prstGeom prst="rect">
            <a:avLst/>
          </a:prstGeom>
          <a:noFill/>
        </p:spPr>
        <p:txBody>
          <a:bodyPr wrap="square">
            <a:spAutoFit/>
          </a:bodyPr>
          <a:lstStyle/>
          <a:p>
            <a:pPr marL="0" marR="0" lvl="0" indent="0" algn="r" defTabSz="914400" rtl="0" eaLnBrk="1" fontAlgn="auto" latinLnBrk="0" hangingPunct="1">
              <a:lnSpc>
                <a:spcPct val="130000"/>
              </a:lnSpc>
              <a:spcBef>
                <a:spcPts val="0"/>
              </a:spcBef>
              <a:spcAft>
                <a:spcPts val="0"/>
              </a:spcAft>
              <a:buClrTx/>
              <a:buSzTx/>
              <a:buFontTx/>
              <a:buNone/>
              <a:defRPr/>
            </a:pPr>
            <a:r>
              <a:rPr kumimoji="0" lang="zh-CN" altLang="en-US" sz="16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接入</a:t>
            </a:r>
            <a:r>
              <a:rPr kumimoji="0" lang="en-US" altLang="zh-CN" sz="16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V2G</a:t>
            </a:r>
            <a:r>
              <a:rPr kumimoji="0" lang="zh-CN" altLang="en-US" sz="16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a:t>
            </a:r>
            <a:r>
              <a:rPr kumimoji="0" lang="en-US" altLang="zh-CN" sz="16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Vehicle-to-Grid</a:t>
            </a:r>
            <a:r>
              <a:rPr kumimoji="0" lang="zh-CN" altLang="en-US" sz="16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）技术后，电网架构将发生显著变化</a:t>
            </a:r>
          </a:p>
        </p:txBody>
      </p:sp>
      <p:sp>
        <p:nvSpPr>
          <p:cNvPr id="55" name="文本框 54"/>
          <p:cNvSpPr txBox="1"/>
          <p:nvPr/>
        </p:nvSpPr>
        <p:spPr>
          <a:xfrm>
            <a:off x="1277519" y="4302625"/>
            <a:ext cx="2133600" cy="430530"/>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sym typeface="OPPOSans B" panose="00020600040101010101" pitchFamily="18" charset="-122"/>
              </a:rPr>
              <a:t>电网架构变化</a:t>
            </a:r>
          </a:p>
        </p:txBody>
      </p:sp>
      <p:cxnSp>
        <p:nvCxnSpPr>
          <p:cNvPr id="56" name="直接连接符 55"/>
          <p:cNvCxnSpPr/>
          <p:nvPr/>
        </p:nvCxnSpPr>
        <p:spPr>
          <a:xfrm>
            <a:off x="1312388" y="4865731"/>
            <a:ext cx="1914525" cy="127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custDataLst>
              <p:tags r:id="rId2"/>
            </p:custDataLst>
          </p:nvPr>
        </p:nvGrpSpPr>
        <p:grpSpPr>
          <a:xfrm>
            <a:off x="3848516" y="3234391"/>
            <a:ext cx="7754201" cy="1381958"/>
            <a:chOff x="3848519" y="1491871"/>
            <a:chExt cx="7754201" cy="1381958"/>
          </a:xfrm>
          <a:effectLst/>
        </p:grpSpPr>
        <p:sp>
          <p:nvSpPr>
            <p:cNvPr id="63" name="矩形: 圆角 62"/>
            <p:cNvSpPr/>
            <p:nvPr>
              <p:custDataLst>
                <p:tags r:id="rId13"/>
              </p:custDataLst>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64" name="组合 63"/>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68" name="任意多边形: 形状 67"/>
              <p:cNvSpPr/>
              <p:nvPr>
                <p:custDataLst>
                  <p:tags r:id="rId17"/>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69" name="组合 68"/>
              <p:cNvGrpSpPr/>
              <p:nvPr/>
            </p:nvGrpSpPr>
            <p:grpSpPr>
              <a:xfrm>
                <a:off x="10006941" y="5020448"/>
                <a:ext cx="1531151" cy="1598081"/>
                <a:chOff x="10006941" y="5020448"/>
                <a:chExt cx="1531151" cy="1598081"/>
              </a:xfrm>
              <a:grpFill/>
            </p:grpSpPr>
            <p:sp>
              <p:nvSpPr>
                <p:cNvPr id="70" name="任意多边形: 形状 69"/>
                <p:cNvSpPr/>
                <p:nvPr>
                  <p:custDataLst>
                    <p:tags r:id="rId18"/>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1" name="任意多边形: 形状 70"/>
                <p:cNvSpPr/>
                <p:nvPr>
                  <p:custDataLst>
                    <p:tags r:id="rId19"/>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2" name="任意多边形: 形状 71"/>
                <p:cNvSpPr/>
                <p:nvPr>
                  <p:custDataLst>
                    <p:tags r:id="rId20"/>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3" name="任意多边形: 形状 72"/>
                <p:cNvSpPr/>
                <p:nvPr>
                  <p:custDataLst>
                    <p:tags r:id="rId21"/>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65" name="文本框 64"/>
            <p:cNvSpPr txBox="1"/>
            <p:nvPr>
              <p:custDataLst>
                <p:tags r:id="rId14"/>
              </p:custDataLst>
            </p:nvPr>
          </p:nvSpPr>
          <p:spPr>
            <a:xfrm>
              <a:off x="4541863" y="1650368"/>
              <a:ext cx="21336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a:sym typeface="+mn-ea"/>
                </a:rPr>
                <a:t>智能调度与管理</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cxnSp>
          <p:nvCxnSpPr>
            <p:cNvPr id="66" name="直接连接符 65"/>
            <p:cNvCxnSpPr/>
            <p:nvPr>
              <p:custDataLst>
                <p:tags r:id="rId15"/>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custDataLst>
                <p:tags r:id="rId16"/>
              </p:custDataLst>
            </p:nvPr>
          </p:nvSpPr>
          <p:spPr>
            <a:xfrm>
              <a:off x="3975579" y="1982335"/>
              <a:ext cx="7500080" cy="8299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160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ym typeface="+mn-ea"/>
                </a:rPr>
                <a:t>为有效管理大量接入的电动汽车，电网需要升级为智能电网，利用先进的通信和控制技术，实现对电动汽车充放电的实时监控和调度。</a:t>
              </a:r>
              <a:endPar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grpSp>
      <p:grpSp>
        <p:nvGrpSpPr>
          <p:cNvPr id="74" name="组合 73"/>
          <p:cNvGrpSpPr/>
          <p:nvPr>
            <p:custDataLst>
              <p:tags r:id="rId3"/>
            </p:custDataLst>
          </p:nvPr>
        </p:nvGrpSpPr>
        <p:grpSpPr>
          <a:xfrm>
            <a:off x="3848516" y="4976912"/>
            <a:ext cx="7754201" cy="1499479"/>
            <a:chOff x="3848519" y="1491871"/>
            <a:chExt cx="7754201" cy="1499479"/>
          </a:xfrm>
        </p:grpSpPr>
        <p:sp>
          <p:nvSpPr>
            <p:cNvPr id="75" name="矩形: 圆角 74"/>
            <p:cNvSpPr/>
            <p:nvPr>
              <p:custDataLst>
                <p:tags r:id="rId4"/>
              </p:custDataLst>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76" name="组合 75"/>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80" name="任意多边形: 形状 79"/>
              <p:cNvSpPr/>
              <p:nvPr>
                <p:custDataLst>
                  <p:tags r:id="rId8"/>
                </p:custDataLst>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81" name="组合 80"/>
              <p:cNvGrpSpPr/>
              <p:nvPr/>
            </p:nvGrpSpPr>
            <p:grpSpPr>
              <a:xfrm>
                <a:off x="10006941" y="5020448"/>
                <a:ext cx="1531151" cy="1598081"/>
                <a:chOff x="10006941" y="5020448"/>
                <a:chExt cx="1531151" cy="1598081"/>
              </a:xfrm>
              <a:grpFill/>
            </p:grpSpPr>
            <p:sp>
              <p:nvSpPr>
                <p:cNvPr id="82" name="任意多边形: 形状 81"/>
                <p:cNvSpPr/>
                <p:nvPr>
                  <p:custDataLst>
                    <p:tags r:id="rId9"/>
                  </p:custDataLst>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3" name="任意多边形: 形状 82"/>
                <p:cNvSpPr/>
                <p:nvPr>
                  <p:custDataLst>
                    <p:tags r:id="rId10"/>
                  </p:custDataLst>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4" name="任意多边形: 形状 83"/>
                <p:cNvSpPr/>
                <p:nvPr>
                  <p:custDataLst>
                    <p:tags r:id="rId11"/>
                  </p:custDataLst>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5" name="任意多边形: 形状 84"/>
                <p:cNvSpPr/>
                <p:nvPr>
                  <p:custDataLst>
                    <p:tags r:id="rId12"/>
                  </p:custDataLst>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77" name="文本框 76"/>
            <p:cNvSpPr txBox="1"/>
            <p:nvPr>
              <p:custDataLst>
                <p:tags r:id="rId5"/>
              </p:custDataLst>
            </p:nvPr>
          </p:nvSpPr>
          <p:spPr>
            <a:xfrm>
              <a:off x="4541863" y="1650368"/>
              <a:ext cx="3352800" cy="36893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a:sym typeface="+mn-ea"/>
                </a:rPr>
                <a:t>技术标准与安全要求提升</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cxnSp>
          <p:nvCxnSpPr>
            <p:cNvPr id="78" name="直接连接符 77"/>
            <p:cNvCxnSpPr/>
            <p:nvPr>
              <p:custDataLst>
                <p:tags r:id="rId6"/>
              </p:custDataLst>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custDataLst>
                <p:tags r:id="rId7"/>
              </p:custDataLst>
            </p:nvPr>
          </p:nvSpPr>
          <p:spPr>
            <a:xfrm>
              <a:off x="3975579" y="2161405"/>
              <a:ext cx="7500080" cy="82994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a:sym typeface="+mn-ea"/>
                </a:rPr>
                <a:t>电动汽车与电网的双向互动需要统一的技术标准和协议，确保不同设备间的兼容性和安全性。同时，电网需具备更高的保护和控制能力，以应对复杂的能量流动。</a:t>
              </a:r>
              <a:r>
                <a:rPr lang="en-US" altLang="zh-CN" sz="1600">
                  <a:sym typeface="+mn-ea"/>
                </a:rPr>
                <a:t> </a:t>
              </a:r>
              <a:endParaRPr lang="en-US" altLang="zh-CN" sz="1600"/>
            </a:p>
            <a:p>
              <a:pPr marL="0" marR="0" lvl="0" indent="0" algn="l" defTabSz="914400" rtl="0" eaLnBrk="1" fontAlgn="auto" latinLnBrk="0" hangingPunct="1">
                <a:lnSpc>
                  <a:spcPct val="100000"/>
                </a:lnSpc>
                <a:spcBef>
                  <a:spcPts val="0"/>
                </a:spcBef>
                <a:spcAft>
                  <a:spcPts val="0"/>
                </a:spcAft>
                <a:buClrTx/>
                <a:buSzTx/>
                <a:buFontTx/>
                <a:buNone/>
                <a:defRPr/>
              </a:pPr>
              <a:r>
                <a:rPr lang="zh-CN" altLang="en-US" sz="1600" dirty="0">
                  <a:solidFill>
                    <a:srgbClr val="0164A5"/>
                  </a:solidFill>
                  <a:latin typeface="思源黑体 CN Normal" panose="020B0400000000000000" pitchFamily="34" charset="-122"/>
                  <a:ea typeface="思源黑体 CN Normal" panose="020B0400000000000000" pitchFamily="34" charset="-122"/>
                </a:rPr>
                <a:t> </a:t>
              </a:r>
            </a:p>
          </p:txBody>
        </p:sp>
      </p:gr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通信方式</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4218305" y="1177290"/>
            <a:ext cx="6655435" cy="3508375"/>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2" name="文本框 11"/>
          <p:cNvSpPr txBox="1"/>
          <p:nvPr/>
        </p:nvSpPr>
        <p:spPr>
          <a:xfrm>
            <a:off x="4485005" y="1041400"/>
            <a:ext cx="6147435" cy="2856230"/>
          </a:xfrm>
          <a:prstGeom prst="rect">
            <a:avLst/>
          </a:prstGeom>
          <a:noFill/>
        </p:spPr>
        <p:txBody>
          <a:bodyPr wrap="square">
            <a:noAutofit/>
          </a:bodyP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通信协议标准化：</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为确保不同制造商的电动汽车和充电设施之间的兼容性，需要制定统一的通信协议。</a:t>
            </a:r>
            <a:r>
              <a:rPr kumimoji="0" lang="en-US" altLang="zh-CN"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ISO 15118</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是国际上广泛采用的车网通信接口标准，定义了电动汽车与电网之间的通信方法</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实时数据交换与处理：</a:t>
            </a:r>
            <a:r>
              <a:rPr kumimoji="0" lang="en-US" altLang="zh-CN"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V2G</a:t>
            </a:r>
            <a:r>
              <a:rPr kumimoji="0" lang="zh-CN" altLang="en-US"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技术要求实时监控和管理大量接入电网的电动汽车，需要处理海量数据。这对电网的通信网络提出了更高的要求，需要具备高带宽、低延迟和高可靠性的通信能力</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endParaRPr kumimoji="0" lang="zh-CN" altLang="en-US"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网络安全性提升：</a:t>
            </a:r>
            <a:r>
              <a:rPr kumimoji="0" lang="zh-CN" altLang="en-US"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需要建立完善的网络安全机制，防止数据泄露和网络攻击，确保电网和用户信息的安全。</a:t>
            </a:r>
          </a:p>
        </p:txBody>
      </p:sp>
      <p:pic>
        <p:nvPicPr>
          <p:cNvPr id="2" name="图片 1"/>
          <p:cNvPicPr/>
          <p:nvPr/>
        </p:nvPicPr>
        <p:blipFill>
          <a:blip r:embed="rId4"/>
          <a:stretch>
            <a:fillRect/>
          </a:stretch>
        </p:blipFill>
        <p:spPr>
          <a:xfrm>
            <a:off x="725170" y="1503045"/>
            <a:ext cx="2878455" cy="2586355"/>
          </a:xfrm>
          <a:prstGeom prst="rect">
            <a:avLst/>
          </a:prstGeom>
        </p:spPr>
      </p:pic>
      <p:pic>
        <p:nvPicPr>
          <p:cNvPr id="4" name="图片 3"/>
          <p:cNvPicPr/>
          <p:nvPr/>
        </p:nvPicPr>
        <p:blipFill>
          <a:blip r:embed="rId5"/>
          <a:stretch>
            <a:fillRect/>
          </a:stretch>
        </p:blipFill>
        <p:spPr>
          <a:xfrm>
            <a:off x="994410" y="4996180"/>
            <a:ext cx="9749155" cy="157353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032000" cy="615315"/>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实际案例</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11" name="矩形: 圆角 10"/>
          <p:cNvSpPr/>
          <p:nvPr/>
        </p:nvSpPr>
        <p:spPr>
          <a:xfrm>
            <a:off x="502920" y="1187450"/>
            <a:ext cx="4513580" cy="652780"/>
          </a:xfrm>
          <a:prstGeom prst="roundRect">
            <a:avLst>
              <a:gd name="adj" fmla="val 18434"/>
            </a:avLst>
          </a:prstGeom>
          <a:gradFill flip="none" rotWithShape="1">
            <a:gsLst>
              <a:gs pos="76000">
                <a:srgbClr val="0164A5"/>
              </a:gs>
              <a:gs pos="100000">
                <a:srgbClr val="1A73AE"/>
              </a:gs>
            </a:gsLst>
            <a:lin ang="10800000" scaled="1"/>
            <a:tileRect/>
          </a:gradFill>
          <a:ln w="12700" cap="flat" cmpd="sng" algn="ctr">
            <a:noFill/>
            <a:prstDash val="solid"/>
            <a:miter lim="800000"/>
          </a:ln>
          <a:effectLst>
            <a:outerShdw blurRad="254000" dist="266700" dir="2700000" sx="98000" sy="98000" algn="tl" rotWithShape="0">
              <a:srgbClr val="1D6DE3">
                <a:lumMod val="50000"/>
                <a:alpha val="27000"/>
              </a:srgbClr>
            </a:outerShdw>
          </a:effectLst>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0" i="0" u="none" strike="noStrike" kern="1200" cap="none" spc="0" normalizeH="0" baseline="0" noProof="0" dirty="0">
                <a:ln>
                  <a:noFill/>
                </a:ln>
                <a:solidFill>
                  <a:prstClr val="white"/>
                </a:solidFill>
                <a:effectLst/>
                <a:uLnTx/>
                <a:uFillTx/>
                <a:latin typeface="思源黑体 CN Heavy" panose="020B0A00000000000000" pitchFamily="34" charset="-122"/>
                <a:ea typeface="思源黑体 CN Heavy" panose="020B0A00000000000000" pitchFamily="34" charset="-122"/>
                <a:cs typeface="阿里巴巴普惠体 Medium" panose="00020600040101010101" pitchFamily="18" charset="-122"/>
                <a:sym typeface="OPPOSans B" panose="00020600040101010101" pitchFamily="18" charset="-122"/>
              </a:rPr>
              <a:t>江苏无锡车网互动示范区正式商用</a:t>
            </a:r>
          </a:p>
        </p:txBody>
      </p:sp>
      <p:sp>
        <p:nvSpPr>
          <p:cNvPr id="16" name="文本框 15"/>
          <p:cNvSpPr txBox="1"/>
          <p:nvPr/>
        </p:nvSpPr>
        <p:spPr>
          <a:xfrm>
            <a:off x="1311064" y="4962351"/>
            <a:ext cx="2807179" cy="1028358"/>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东南大学教育教学声誉卓著。</a:t>
            </a:r>
            <a:endParaRPr kumimoji="0" lang="en-US" altLang="zh-CN" sz="1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a:p>
            <a:pPr marL="285750" indent="-285750">
              <a:lnSpc>
                <a:spcPct val="150000"/>
              </a:lnSpc>
              <a:buFont typeface="Wingdings" panose="05000000000000000000" pitchFamily="2" charset="2"/>
              <a:buChar char="Ø"/>
              <a:defRPr/>
            </a:pPr>
            <a:r>
              <a:rPr kumimoji="0" lang="zh-CN" altLang="en-US" sz="1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东南大学教育教学声誉卓著。</a:t>
            </a:r>
          </a:p>
          <a:p>
            <a:pPr marL="285750" indent="-285750">
              <a:lnSpc>
                <a:spcPct val="150000"/>
              </a:lnSpc>
              <a:buFont typeface="Wingdings" panose="05000000000000000000" pitchFamily="2" charset="2"/>
              <a:buChar char="Ø"/>
              <a:defRPr/>
            </a:pPr>
            <a:r>
              <a:rPr kumimoji="0" lang="zh-CN" altLang="en-US" sz="1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东南大学教育教学声誉卓著。</a:t>
            </a:r>
          </a:p>
        </p:txBody>
      </p:sp>
      <p:sp>
        <p:nvSpPr>
          <p:cNvPr id="30" name="文本框 29"/>
          <p:cNvSpPr txBox="1"/>
          <p:nvPr/>
        </p:nvSpPr>
        <p:spPr>
          <a:xfrm>
            <a:off x="6487584" y="4962351"/>
            <a:ext cx="2780030" cy="1060450"/>
          </a:xfrm>
          <a:prstGeom prst="rect">
            <a:avLst/>
          </a:prstGeom>
          <a:noFill/>
        </p:spPr>
        <p:txBody>
          <a:bodyPr wrap="none" rtlCol="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1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东南大学教育教学誉卓著。</a:t>
            </a:r>
            <a:endParaRPr kumimoji="0" lang="en-US" altLang="zh-CN" sz="1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a:p>
            <a:pPr marL="285750" indent="-285750">
              <a:lnSpc>
                <a:spcPct val="150000"/>
              </a:lnSpc>
              <a:buFont typeface="Wingdings" panose="05000000000000000000" pitchFamily="2" charset="2"/>
              <a:buChar char="Ø"/>
              <a:defRPr/>
            </a:pPr>
            <a:r>
              <a:rPr kumimoji="0" lang="zh-CN" altLang="en-US" sz="1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东南大学教育教学声誉卓著。</a:t>
            </a:r>
          </a:p>
          <a:p>
            <a:pPr marL="285750" indent="-285750">
              <a:lnSpc>
                <a:spcPct val="150000"/>
              </a:lnSpc>
              <a:buFont typeface="Wingdings" panose="05000000000000000000" pitchFamily="2" charset="2"/>
              <a:buChar char="Ø"/>
              <a:defRPr/>
            </a:pPr>
            <a:r>
              <a:rPr kumimoji="0" lang="zh-CN" altLang="en-US" sz="1400" b="0" i="0" u="none" strike="noStrike" kern="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东南大学教育教学声誉卓著。</a:t>
            </a:r>
          </a:p>
        </p:txBody>
      </p:sp>
      <p:sp>
        <p:nvSpPr>
          <p:cNvPr id="3" name="文本框 2"/>
          <p:cNvSpPr txBox="1"/>
          <p:nvPr/>
        </p:nvSpPr>
        <p:spPr>
          <a:xfrm>
            <a:off x="777875" y="1984375"/>
            <a:ext cx="4238625" cy="2030095"/>
          </a:xfrm>
          <a:prstGeom prst="rect">
            <a:avLst/>
          </a:prstGeom>
          <a:noFill/>
        </p:spPr>
        <p:txBody>
          <a:bodyPr wrap="square" rtlCol="0">
            <a:spAutoFit/>
          </a:bodyPr>
          <a:lstStyle/>
          <a:p>
            <a:endParaRPr lang="en-US" altLang="zh-CN"/>
          </a:p>
          <a:p>
            <a:r>
              <a:rPr lang="zh-CN" altLang="en-US">
                <a:latin typeface="微软雅黑" panose="020B0503020204020204" pitchFamily="34" charset="-122"/>
                <a:ea typeface="微软雅黑" panose="020B0503020204020204" pitchFamily="34" charset="-122"/>
                <a:cs typeface="微软雅黑" panose="020B0503020204020204" pitchFamily="34" charset="-122"/>
              </a:rPr>
              <a:t>在该示范区，目前可以实现在城市快充站、公交充电站、园区微电网、乡村微电网的不同场景下，</a:t>
            </a:r>
            <a:r>
              <a:rPr lang="en-US" altLang="zh-CN">
                <a:latin typeface="微软雅黑" panose="020B0503020204020204" pitchFamily="34" charset="-122"/>
                <a:ea typeface="微软雅黑" panose="020B0503020204020204" pitchFamily="34" charset="-122"/>
                <a:cs typeface="微软雅黑" panose="020B0503020204020204" pitchFamily="34" charset="-122"/>
              </a:rPr>
              <a:t>10</a:t>
            </a:r>
            <a:r>
              <a:rPr lang="zh-CN" altLang="en-US">
                <a:latin typeface="微软雅黑" panose="020B0503020204020204" pitchFamily="34" charset="-122"/>
                <a:ea typeface="微软雅黑" panose="020B0503020204020204" pitchFamily="34" charset="-122"/>
                <a:cs typeface="微软雅黑" panose="020B0503020204020204" pitchFamily="34" charset="-122"/>
              </a:rPr>
              <a:t>个不同品牌、共计</a:t>
            </a:r>
            <a:r>
              <a:rPr lang="en-US" altLang="zh-CN">
                <a:latin typeface="微软雅黑" panose="020B0503020204020204" pitchFamily="34" charset="-122"/>
                <a:ea typeface="微软雅黑" panose="020B0503020204020204" pitchFamily="34" charset="-122"/>
                <a:cs typeface="微软雅黑" panose="020B0503020204020204" pitchFamily="34" charset="-122"/>
              </a:rPr>
              <a:t>59</a:t>
            </a:r>
            <a:r>
              <a:rPr lang="zh-CN" altLang="en-US">
                <a:latin typeface="微软雅黑" panose="020B0503020204020204" pitchFamily="34" charset="-122"/>
                <a:ea typeface="微软雅黑" panose="020B0503020204020204" pitchFamily="34" charset="-122"/>
                <a:cs typeface="微软雅黑" panose="020B0503020204020204" pitchFamily="34" charset="-122"/>
              </a:rPr>
              <a:t>台新能源车集中对电网放电，放电历时</a:t>
            </a:r>
            <a:r>
              <a:rPr lang="en-US" altLang="zh-CN">
                <a:latin typeface="微软雅黑" panose="020B0503020204020204" pitchFamily="34" charset="-122"/>
                <a:ea typeface="微软雅黑" panose="020B0503020204020204" pitchFamily="34" charset="-122"/>
                <a:cs typeface="微软雅黑" panose="020B0503020204020204" pitchFamily="34" charset="-122"/>
              </a:rPr>
              <a:t>1.5</a:t>
            </a:r>
            <a:r>
              <a:rPr lang="zh-CN" altLang="en-US">
                <a:latin typeface="微软雅黑" panose="020B0503020204020204" pitchFamily="34" charset="-122"/>
                <a:ea typeface="微软雅黑" panose="020B0503020204020204" pitchFamily="34" charset="-122"/>
                <a:cs typeface="微软雅黑" panose="020B0503020204020204" pitchFamily="34" charset="-122"/>
              </a:rPr>
              <a:t>小时，削峰电量达到</a:t>
            </a:r>
            <a:r>
              <a:rPr lang="en-US" altLang="zh-CN">
                <a:latin typeface="微软雅黑" panose="020B0503020204020204" pitchFamily="34" charset="-122"/>
                <a:ea typeface="微软雅黑" panose="020B0503020204020204" pitchFamily="34" charset="-122"/>
                <a:cs typeface="微软雅黑" panose="020B0503020204020204" pitchFamily="34" charset="-122"/>
              </a:rPr>
              <a:t>3150</a:t>
            </a:r>
            <a:r>
              <a:rPr lang="zh-CN" altLang="en-US">
                <a:latin typeface="微软雅黑" panose="020B0503020204020204" pitchFamily="34" charset="-122"/>
                <a:ea typeface="微软雅黑" panose="020B0503020204020204" pitchFamily="34" charset="-122"/>
                <a:cs typeface="微软雅黑" panose="020B0503020204020204" pitchFamily="34" charset="-122"/>
              </a:rPr>
              <a:t>千瓦时。</a:t>
            </a:r>
          </a:p>
        </p:txBody>
      </p:sp>
      <p:sp>
        <p:nvSpPr>
          <p:cNvPr id="5" name="文本框 4"/>
          <p:cNvSpPr txBox="1"/>
          <p:nvPr/>
        </p:nvSpPr>
        <p:spPr>
          <a:xfrm>
            <a:off x="777875" y="4457700"/>
            <a:ext cx="4617085" cy="1565275"/>
          </a:xfrm>
          <a:prstGeom prst="rect">
            <a:avLst/>
          </a:prstGeom>
          <a:noFill/>
        </p:spPr>
        <p:txBody>
          <a:bodyPr wrap="square" rtlCol="0">
            <a:noAutofit/>
          </a:bodyPr>
          <a:lstStyle/>
          <a:p>
            <a:r>
              <a:rPr lang="en-US" altLang="zh-CN">
                <a:latin typeface="微软雅黑" panose="020B0503020204020204" pitchFamily="34" charset="-122"/>
                <a:ea typeface="微软雅黑" panose="020B0503020204020204" pitchFamily="34" charset="-122"/>
              </a:rPr>
              <a:t>1.</a:t>
            </a:r>
            <a:r>
              <a:rPr lang="zh-CN" altLang="en-US">
                <a:latin typeface="微软雅黑" panose="020B0503020204020204" pitchFamily="34" charset="-122"/>
                <a:ea typeface="微软雅黑" panose="020B0503020204020204" pitchFamily="34" charset="-122"/>
              </a:rPr>
              <a:t>积分制调动车主向充电桩放电的积极性</a:t>
            </a:r>
          </a:p>
          <a:p>
            <a:endParaRPr lang="zh-CN" altLang="en-US">
              <a:latin typeface="微软雅黑" panose="020B0503020204020204" pitchFamily="34" charset="-122"/>
              <a:ea typeface="微软雅黑" panose="020B0503020204020204" pitchFamily="34" charset="-122"/>
            </a:endParaRPr>
          </a:p>
          <a:p>
            <a:endParaRPr lang="zh-CN" altLang="en-US">
              <a:latin typeface="微软雅黑" panose="020B0503020204020204" pitchFamily="34" charset="-122"/>
              <a:ea typeface="微软雅黑" panose="020B0503020204020204" pitchFamily="34" charset="-122"/>
            </a:endParaRPr>
          </a:p>
          <a:p>
            <a:r>
              <a:rPr lang="en-US" altLang="zh-CN">
                <a:latin typeface="微软雅黑" panose="020B0503020204020204" pitchFamily="34" charset="-122"/>
                <a:ea typeface="微软雅黑" panose="020B0503020204020204" pitchFamily="34" charset="-122"/>
              </a:rPr>
              <a:t>2.</a:t>
            </a:r>
            <a:r>
              <a:rPr lang="zh-CN" altLang="en-US">
                <a:latin typeface="微软雅黑" panose="020B0503020204020204" pitchFamily="34" charset="-122"/>
                <a:ea typeface="微软雅黑" panose="020B0503020204020204" pitchFamily="34" charset="-122"/>
              </a:rPr>
              <a:t>不同地点提供不同的收益引导车主在不同的地点放电</a:t>
            </a:r>
          </a:p>
        </p:txBody>
      </p:sp>
      <p:pic>
        <p:nvPicPr>
          <p:cNvPr id="4" name="图片 3" descr="车网互动"/>
          <p:cNvPicPr>
            <a:picLocks noChangeAspect="1"/>
          </p:cNvPicPr>
          <p:nvPr/>
        </p:nvPicPr>
        <p:blipFill>
          <a:blip r:embed="rId3"/>
          <a:srcRect l="54625" t="33370" b="22788"/>
          <a:stretch>
            <a:fillRect/>
          </a:stretch>
        </p:blipFill>
        <p:spPr>
          <a:xfrm>
            <a:off x="6096000" y="1265555"/>
            <a:ext cx="4794885" cy="2604135"/>
          </a:xfrm>
          <a:prstGeom prst="rect">
            <a:avLst/>
          </a:prstGeom>
        </p:spPr>
      </p:pic>
      <p:pic>
        <p:nvPicPr>
          <p:cNvPr id="7" name="图片 6" descr="新闻"/>
          <p:cNvPicPr>
            <a:picLocks noChangeAspect="1"/>
          </p:cNvPicPr>
          <p:nvPr/>
        </p:nvPicPr>
        <p:blipFill>
          <a:blip r:embed="rId4"/>
          <a:stretch>
            <a:fillRect/>
          </a:stretch>
        </p:blipFill>
        <p:spPr>
          <a:xfrm>
            <a:off x="5984240" y="4098925"/>
            <a:ext cx="4547235" cy="255778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圆角 98"/>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sp>
        <p:nvSpPr>
          <p:cNvPr id="124" name="矩形 123"/>
          <p:cNvSpPr/>
          <p:nvPr/>
        </p:nvSpPr>
        <p:spPr>
          <a:xfrm>
            <a:off x="5379733" y="2803557"/>
            <a:ext cx="7371110" cy="1107996"/>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产生影响及其效果</a:t>
            </a:r>
          </a:p>
        </p:txBody>
      </p:sp>
      <p:grpSp>
        <p:nvGrpSpPr>
          <p:cNvPr id="8" name="组合 7"/>
          <p:cNvGrpSpPr/>
          <p:nvPr/>
        </p:nvGrpSpPr>
        <p:grpSpPr>
          <a:xfrm>
            <a:off x="430441" y="742299"/>
            <a:ext cx="2364728" cy="5400140"/>
            <a:chOff x="430441" y="742299"/>
            <a:chExt cx="2364728" cy="5400140"/>
          </a:xfrm>
        </p:grpSpPr>
        <p:grpSp>
          <p:nvGrpSpPr>
            <p:cNvPr id="125" name="组合 124"/>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p:cNvGrpSpPr/>
              <p:nvPr/>
            </p:nvGrpSpPr>
            <p:grpSpPr>
              <a:xfrm>
                <a:off x="10006941" y="5020448"/>
                <a:ext cx="1531151" cy="1598081"/>
                <a:chOff x="10006941" y="5020448"/>
                <a:chExt cx="1531151" cy="1598081"/>
              </a:xfrm>
              <a:grpFill/>
            </p:grpSpPr>
            <p:sp>
              <p:nvSpPr>
                <p:cNvPr id="128" name="任意多边形: 形状 127"/>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p:cNvSpPr/>
            <p:nvPr/>
          </p:nvSpPr>
          <p:spPr>
            <a:xfrm>
              <a:off x="1218472" y="2449120"/>
              <a:ext cx="949691" cy="369331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第叁部分</a:t>
              </a:r>
            </a:p>
          </p:txBody>
        </p:sp>
        <p:cxnSp>
          <p:nvCxnSpPr>
            <p:cNvPr id="3" name="直接连接符 2"/>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pic>
        <p:nvPicPr>
          <p:cNvPr id="142" name="图片 141"/>
          <p:cNvPicPr>
            <a:picLocks noChangeAspect="1"/>
          </p:cNvPicPr>
          <p:nvPr/>
        </p:nvPicPr>
        <p:blipFill>
          <a:blip r:embed="rId2">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p:cNvGrpSpPr/>
          <p:nvPr/>
        </p:nvGrpSpPr>
        <p:grpSpPr>
          <a:xfrm rot="4616209">
            <a:off x="7547407" y="2233133"/>
            <a:ext cx="7528182" cy="7528180"/>
            <a:chOff x="984860" y="319772"/>
            <a:chExt cx="3597810" cy="3597810"/>
          </a:xfrm>
        </p:grpSpPr>
        <p:sp>
          <p:nvSpPr>
            <p:cNvPr id="151" name="弧形 150"/>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p:cNvGrpSpPr/>
          <p:nvPr/>
        </p:nvGrpSpPr>
        <p:grpSpPr>
          <a:xfrm>
            <a:off x="10346267" y="4032426"/>
            <a:ext cx="1643147" cy="2841297"/>
            <a:chOff x="5515450" y="2352198"/>
            <a:chExt cx="1395221" cy="2412587"/>
          </a:xfrm>
          <a:solidFill>
            <a:schemeClr val="bg1"/>
          </a:solidFill>
        </p:grpSpPr>
        <p:grpSp>
          <p:nvGrpSpPr>
            <p:cNvPr id="9" name="图形 4"/>
            <p:cNvGrpSpPr/>
            <p:nvPr/>
          </p:nvGrpSpPr>
          <p:grpSpPr>
            <a:xfrm>
              <a:off x="5515450" y="2352198"/>
              <a:ext cx="1395221" cy="2412587"/>
              <a:chOff x="5515450" y="2352198"/>
              <a:chExt cx="1395221" cy="2412587"/>
            </a:xfrm>
            <a:grpFill/>
          </p:grpSpPr>
          <p:grpSp>
            <p:nvGrpSpPr>
              <p:cNvPr id="10" name="图形 4"/>
              <p:cNvGrpSpPr/>
              <p:nvPr/>
            </p:nvGrpSpPr>
            <p:grpSpPr>
              <a:xfrm>
                <a:off x="5515450" y="2352198"/>
                <a:ext cx="1395221" cy="1637347"/>
                <a:chOff x="5515450" y="2352198"/>
                <a:chExt cx="1395221" cy="1637347"/>
              </a:xfrm>
              <a:grpFill/>
            </p:grpSpPr>
            <p:sp>
              <p:nvSpPr>
                <p:cNvPr id="11" name="任意多边形: 形状 10"/>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p:cNvGrpSpPr/>
              <p:nvPr/>
            </p:nvGrpSpPr>
            <p:grpSpPr>
              <a:xfrm>
                <a:off x="6167991" y="3989450"/>
                <a:ext cx="453120" cy="775334"/>
                <a:chOff x="6167991" y="3989450"/>
                <a:chExt cx="453120" cy="775334"/>
              </a:xfrm>
              <a:grpFill/>
            </p:grpSpPr>
            <p:sp>
              <p:nvSpPr>
                <p:cNvPr id="73" name="任意多边形: 形状 72"/>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p:cNvGrpSpPr/>
            <p:nvPr/>
          </p:nvGrpSpPr>
          <p:grpSpPr>
            <a:xfrm>
              <a:off x="5669247" y="3428959"/>
              <a:ext cx="373398" cy="1248796"/>
              <a:chOff x="5669247" y="3428959"/>
              <a:chExt cx="373398" cy="1248796"/>
            </a:xfrm>
            <a:grpFill/>
          </p:grpSpPr>
          <p:sp>
            <p:nvSpPr>
              <p:cNvPr id="79" name="任意多边形: 形状 78"/>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技术优势</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863157" y="2535888"/>
            <a:ext cx="3655471" cy="2582566"/>
          </a:xfrm>
          <a:prstGeom prst="rect">
            <a:avLst/>
          </a:prstGeom>
          <a:noFill/>
        </p:spPr>
        <p:txBody>
          <a:bodyPr wrap="square" lIns="0" tIns="0" rIns="0" bIns="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削峰填谷</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缓解</a:t>
            </a:r>
            <a:r>
              <a:rPr kumimoji="0" lang="zh-CN" altLang="en-US" sz="2400" b="1" i="0" u="none" strike="noStrike" kern="1200" cap="none" spc="0" normalizeH="0" baseline="0" noProof="0" dirty="0">
                <a:ln>
                  <a:noFill/>
                </a:ln>
                <a:effectLst/>
                <a:uLnTx/>
                <a:uFillTx/>
                <a:latin typeface="微软雅黑" panose="020B0503020204020204" pitchFamily="34" charset="-122"/>
                <a:ea typeface="微软雅黑" panose="020B0503020204020204" pitchFamily="34" charset="-122"/>
              </a:rPr>
              <a:t>电网压力</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在负荷低谷时给电动汽车充电，从电网吸收功率；</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在负荷高峰时电动汽车通过逆变装置将电能回馈给电网，向电网输送功率。</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OPPOSans M" panose="00020600040101010101" pitchFamily="18" charset="-122"/>
            </a:endParaRPr>
          </a:p>
        </p:txBody>
      </p:sp>
      <p:pic>
        <p:nvPicPr>
          <p:cNvPr id="5"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265336" y="1661314"/>
            <a:ext cx="6510896" cy="4331714"/>
          </a:xfrm>
          <a:prstGeom prst="rect">
            <a:avLst/>
          </a:prstGeom>
          <a:noFill/>
          <a:ln>
            <a:noFill/>
          </a:ln>
        </p:spPr>
      </p:pic>
      <p:sp>
        <p:nvSpPr>
          <p:cNvPr id="2" name="文本框 1"/>
          <p:cNvSpPr txBox="1"/>
          <p:nvPr/>
        </p:nvSpPr>
        <p:spPr>
          <a:xfrm>
            <a:off x="5265336" y="5993028"/>
            <a:ext cx="5330651" cy="366575"/>
          </a:xfrm>
          <a:prstGeom prst="rect">
            <a:avLst/>
          </a:prstGeom>
          <a:noFill/>
        </p:spPr>
        <p:txBody>
          <a:bodyPr wrap="square" lIns="0" tIns="0" rIns="0" bIns="0">
            <a:spAutoFit/>
          </a:bodyPr>
          <a:lstStyle/>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重庆电动汽车参与电网互动前后负荷曲线</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(2020</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OPPOSans M" panose="00020600040101010101" pitchFamily="18" charset="-122"/>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技术优势</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589280" y="1427342"/>
            <a:ext cx="8742962" cy="4660058"/>
          </a:xfrm>
          <a:prstGeom prst="rect">
            <a:avLst/>
          </a:prstGeom>
          <a:noFill/>
        </p:spPr>
        <p:txBody>
          <a:bodyPr wrap="square" lIns="0" tIns="0" rIns="0" bIns="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突破电动车辆成本瓶颈，实现</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“电动车比油车更经济”</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行驶强度最高、跑得最多的出租网约车已经基本实现了全面电动化</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工作日依靠公共交通、仅仅周末出行用车的私家车主，这些车主选择电动汽车并不能在经济性上胜过燃油车，加上充电本身在便捷性上相比燃油的差距，电动车尤其是纯电动车并非他们的最优选择。</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endParaRPr lang="en-US" altLang="zh-CN" dirty="0">
              <a:solidFill>
                <a:prstClr val="black"/>
              </a:solidFill>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根据行业机构测算，年行驶里程超过</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万公里是纯电动乘用车全周期成本与燃油车打平的前提条件，但是根据</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北京市交通发展年度报告</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统计，</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2019</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年北京年行驶里程低于</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1</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万公里的私家车占比约为</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40%</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，意味着大约</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40%</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的私家车市场用户选择电动汽车相比燃油车并不经济。</a:t>
            </a: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要让这</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40%</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低行驶强度用户购买电动汽车，就必须将其移动储能价值变现！</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技术优势</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1" name="文本框 30"/>
          <p:cNvSpPr txBox="1"/>
          <p:nvPr/>
        </p:nvSpPr>
        <p:spPr>
          <a:xfrm>
            <a:off x="661952" y="1552946"/>
            <a:ext cx="4909515" cy="4660058"/>
          </a:xfrm>
          <a:prstGeom prst="rect">
            <a:avLst/>
          </a:prstGeom>
          <a:noFill/>
        </p:spPr>
        <p:txBody>
          <a:bodyPr wrap="square" lIns="0" tIns="0" rIns="0" bIns="0">
            <a:spAutoFit/>
          </a:bodyPr>
          <a:lstStyle/>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商业逻辑上</a:t>
            </a:r>
            <a:r>
              <a:rPr kumimoji="0" lang="zh-CN" altLang="en-US" sz="2400" b="1" i="0" u="none" strike="noStrike" kern="1200" cap="none" spc="0" normalizeH="0" baseline="0" noProof="0" dirty="0">
                <a:ln>
                  <a:noFill/>
                </a:ln>
                <a:solidFill>
                  <a:srgbClr val="C00000"/>
                </a:solidFill>
                <a:effectLst/>
                <a:uLnTx/>
                <a:uFillTx/>
                <a:latin typeface="微软雅黑" panose="020B0503020204020204" pitchFamily="34" charset="-122"/>
                <a:ea typeface="微软雅黑" panose="020B0503020204020204" pitchFamily="34" charset="-122"/>
              </a:rPr>
              <a:t>三方共赢</a:t>
            </a:r>
            <a:r>
              <a:rPr kumimoji="0" lang="zh-CN" altLang="en-US"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a:t>
            </a:r>
            <a:endParaRPr kumimoji="0" lang="en-US" altLang="zh-CN" sz="2400"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以上海为例，峰谷电价每度相差</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0.35</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元，如果一辆车每天放电</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度，每月参与</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20</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次放电活动，则可为车主产生至少</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0.35*20*20=140</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元的收益（政府补贴尚未计算在内），从而节省充电成本。</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0" marR="0" lvl="0" indent="0" algn="l" defTabSz="914400" rtl="0" eaLnBrk="1" fontAlgn="auto" latinLnBrk="0" hangingPunct="1">
              <a:lnSpc>
                <a:spcPct val="150000"/>
              </a:lnSpc>
              <a:spcBef>
                <a:spcPts val="0"/>
              </a:spcBef>
              <a:spcAft>
                <a:spcPts val="0"/>
              </a:spcAft>
              <a:buClrTx/>
              <a:buSzTx/>
              <a:buFontTx/>
              <a:buNone/>
              <a:defRPr/>
            </a:pP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rPr>
              <a:t>新能源车主</a:t>
            </a:r>
            <a:r>
              <a:rPr lang="en-US" altLang="zh-CN"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rPr>
              <a:t>-&gt;</a:t>
            </a:r>
            <a:r>
              <a:rPr lang="zh-CN" altLang="en-US"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rPr>
              <a:t>经济效益</a:t>
            </a:r>
            <a:endParaRPr lang="en-US" altLang="zh-CN"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OPPOSans M" panose="00020600040101010101" pitchFamily="18" charset="-122"/>
              </a:rPr>
              <a:t>车企</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OPPOSans M" panose="00020600040101010101" pitchFamily="18" charset="-122"/>
              </a:rPr>
              <a:t>-&gt;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OPPOSans M" panose="00020600040101010101" pitchFamily="18" charset="-122"/>
              </a:rPr>
              <a:t>生产销售</a:t>
            </a:r>
            <a:endPar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OPPOSans M" panose="00020600040101010101" pitchFamily="18" charset="-122"/>
            </a:endParaRPr>
          </a:p>
          <a:p>
            <a:pPr marL="285750" marR="0" lvl="0" indent="-285750" algn="l" defTabSz="914400" rtl="0" eaLnBrk="1" fontAlgn="auto" latinLnBrk="0" hangingPunct="1">
              <a:lnSpc>
                <a:spcPct val="150000"/>
              </a:lnSpc>
              <a:spcBef>
                <a:spcPts val="0"/>
              </a:spcBef>
              <a:spcAft>
                <a:spcPts val="0"/>
              </a:spcAft>
              <a:buClrTx/>
              <a:buSzTx/>
              <a:buFont typeface="Wingdings" panose="05000000000000000000" pitchFamily="2" charset="2"/>
              <a:buChar char="Ø"/>
              <a:defRPr/>
            </a:pPr>
            <a:r>
              <a:rPr lang="zh-CN" altLang="en-US"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rPr>
              <a:t>电网</a:t>
            </a:r>
            <a:r>
              <a:rPr lang="en-US" altLang="zh-CN"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rPr>
              <a:t>-&gt;</a:t>
            </a:r>
            <a:r>
              <a:rPr lang="zh-CN" altLang="en-US"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rPr>
              <a:t>储能建设</a:t>
            </a:r>
            <a:endParaRPr lang="en-US" altLang="zh-CN"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endParaRPr>
          </a:p>
          <a:p>
            <a:pPr lvl="0">
              <a:lnSpc>
                <a:spcPct val="150000"/>
              </a:lnSpc>
              <a:defRPr/>
            </a:pPr>
            <a:r>
              <a:rPr lang="en-US" altLang="zh-CN"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rPr>
              <a:t>-&gt;</a:t>
            </a:r>
            <a:r>
              <a:rPr lang="zh-CN" altLang="en-US"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rPr>
              <a:t>降低大规模电动汽车带来的电网升级改造投资压力；</a:t>
            </a:r>
            <a:r>
              <a:rPr lang="en-US" altLang="zh-CN"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rPr>
              <a:t>-&gt;</a:t>
            </a:r>
            <a:r>
              <a:rPr lang="zh-CN" altLang="en-US" dirty="0">
                <a:solidFill>
                  <a:prstClr val="black"/>
                </a:solidFill>
                <a:latin typeface="微软雅黑" panose="020B0503020204020204" pitchFamily="34" charset="-122"/>
                <a:ea typeface="微软雅黑" panose="020B0503020204020204" pitchFamily="34" charset="-122"/>
                <a:sym typeface="OPPOSans M" panose="00020600040101010101" pitchFamily="18" charset="-122"/>
              </a:rPr>
              <a:t>提供大量低成本灵活性资源。</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OPPOSans M" panose="00020600040101010101" pitchFamily="18" charset="-122"/>
            </a:endParaRPr>
          </a:p>
        </p:txBody>
      </p:sp>
      <p:pic>
        <p:nvPicPr>
          <p:cNvPr id="102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727560" y="2309667"/>
            <a:ext cx="6245051" cy="344128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 name="矩形: 圆角 98"/>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8" name="组合 7"/>
          <p:cNvGrpSpPr/>
          <p:nvPr/>
        </p:nvGrpSpPr>
        <p:grpSpPr>
          <a:xfrm>
            <a:off x="430441" y="742299"/>
            <a:ext cx="2364728" cy="5400140"/>
            <a:chOff x="430441" y="742299"/>
            <a:chExt cx="2364728" cy="5400140"/>
          </a:xfrm>
        </p:grpSpPr>
        <p:grpSp>
          <p:nvGrpSpPr>
            <p:cNvPr id="125" name="组合 124"/>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p:cNvGrpSpPr/>
              <p:nvPr/>
            </p:nvGrpSpPr>
            <p:grpSpPr>
              <a:xfrm>
                <a:off x="10006941" y="5020448"/>
                <a:ext cx="1531151" cy="1598081"/>
                <a:chOff x="10006941" y="5020448"/>
                <a:chExt cx="1531151" cy="1598081"/>
              </a:xfrm>
              <a:grpFill/>
            </p:grpSpPr>
            <p:sp>
              <p:nvSpPr>
                <p:cNvPr id="128" name="任意多边形: 形状 127"/>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p:cNvSpPr/>
            <p:nvPr/>
          </p:nvSpPr>
          <p:spPr>
            <a:xfrm>
              <a:off x="1218472" y="2449120"/>
              <a:ext cx="949691" cy="369331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第壹部分</a:t>
              </a:r>
            </a:p>
          </p:txBody>
        </p:sp>
        <p:cxnSp>
          <p:nvCxnSpPr>
            <p:cNvPr id="3" name="直接连接符 2"/>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pic>
        <p:nvPicPr>
          <p:cNvPr id="142" name="图片 141"/>
          <p:cNvPicPr>
            <a:picLocks noChangeAspect="1"/>
          </p:cNvPicPr>
          <p:nvPr/>
        </p:nvPicPr>
        <p:blipFill>
          <a:blip r:embed="rId2">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p:cNvGrpSpPr/>
          <p:nvPr/>
        </p:nvGrpSpPr>
        <p:grpSpPr>
          <a:xfrm rot="4616209">
            <a:off x="7547407" y="2233133"/>
            <a:ext cx="7528182" cy="7528180"/>
            <a:chOff x="984860" y="319772"/>
            <a:chExt cx="3597810" cy="3597810"/>
          </a:xfrm>
        </p:grpSpPr>
        <p:sp>
          <p:nvSpPr>
            <p:cNvPr id="151" name="弧形 150"/>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p:cNvGrpSpPr/>
          <p:nvPr/>
        </p:nvGrpSpPr>
        <p:grpSpPr>
          <a:xfrm>
            <a:off x="10346267" y="4032426"/>
            <a:ext cx="1643147" cy="2841297"/>
            <a:chOff x="5515450" y="2352198"/>
            <a:chExt cx="1395221" cy="2412587"/>
          </a:xfrm>
          <a:solidFill>
            <a:schemeClr val="bg1"/>
          </a:solidFill>
        </p:grpSpPr>
        <p:grpSp>
          <p:nvGrpSpPr>
            <p:cNvPr id="9" name="图形 4"/>
            <p:cNvGrpSpPr/>
            <p:nvPr/>
          </p:nvGrpSpPr>
          <p:grpSpPr>
            <a:xfrm>
              <a:off x="5515450" y="2352198"/>
              <a:ext cx="1395221" cy="2412587"/>
              <a:chOff x="5515450" y="2352198"/>
              <a:chExt cx="1395221" cy="2412587"/>
            </a:xfrm>
            <a:grpFill/>
          </p:grpSpPr>
          <p:grpSp>
            <p:nvGrpSpPr>
              <p:cNvPr id="10" name="图形 4"/>
              <p:cNvGrpSpPr/>
              <p:nvPr/>
            </p:nvGrpSpPr>
            <p:grpSpPr>
              <a:xfrm>
                <a:off x="5515450" y="2352198"/>
                <a:ext cx="1395221" cy="1637347"/>
                <a:chOff x="5515450" y="2352198"/>
                <a:chExt cx="1395221" cy="1637347"/>
              </a:xfrm>
              <a:grpFill/>
            </p:grpSpPr>
            <p:sp>
              <p:nvSpPr>
                <p:cNvPr id="11" name="任意多边形: 形状 10"/>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p:cNvGrpSpPr/>
              <p:nvPr/>
            </p:nvGrpSpPr>
            <p:grpSpPr>
              <a:xfrm>
                <a:off x="6167991" y="3989450"/>
                <a:ext cx="453120" cy="775334"/>
                <a:chOff x="6167991" y="3989450"/>
                <a:chExt cx="453120" cy="775334"/>
              </a:xfrm>
              <a:grpFill/>
            </p:grpSpPr>
            <p:sp>
              <p:nvSpPr>
                <p:cNvPr id="73" name="任意多边形: 形状 72"/>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p:cNvGrpSpPr/>
            <p:nvPr/>
          </p:nvGrpSpPr>
          <p:grpSpPr>
            <a:xfrm>
              <a:off x="5669247" y="3428959"/>
              <a:ext cx="373398" cy="1248796"/>
              <a:chOff x="5669247" y="3428959"/>
              <a:chExt cx="373398" cy="1248796"/>
            </a:xfrm>
            <a:grpFill/>
          </p:grpSpPr>
          <p:sp>
            <p:nvSpPr>
              <p:cNvPr id="79" name="任意多边形: 形状 78"/>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
        <p:nvSpPr>
          <p:cNvPr id="2" name="矩形 1"/>
          <p:cNvSpPr/>
          <p:nvPr/>
        </p:nvSpPr>
        <p:spPr>
          <a:xfrm>
            <a:off x="3857846" y="3101596"/>
            <a:ext cx="8132721" cy="1107996"/>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什么是</a:t>
            </a:r>
            <a:r>
              <a:rPr lang="en-US" altLang="zh-CN"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V2G</a:t>
            </a:r>
            <a:r>
              <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技术</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技术挑战</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4" name="AutoShape 2"/>
          <p:cNvSpPr>
            <a:spLocks noChangeAspect="1" noChangeArrowheads="1"/>
          </p:cNvSpPr>
          <p:nvPr/>
        </p:nvSpPr>
        <p:spPr bwMode="auto">
          <a:xfrm>
            <a:off x="5943600" y="3276600"/>
            <a:ext cx="5040000" cy="504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pic>
        <p:nvPicPr>
          <p:cNvPr id="2052" name="Picture 4" descr="图片"/>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069" y="1879805"/>
            <a:ext cx="5276850" cy="2628900"/>
          </a:xfrm>
          <a:prstGeom prst="rect">
            <a:avLst/>
          </a:prstGeom>
          <a:noFill/>
          <a:extLst>
            <a:ext uri="{909E8E84-426E-40DD-AFC4-6F175D3DCCD1}">
              <a14:hiddenFill xmlns:a14="http://schemas.microsoft.com/office/drawing/2010/main">
                <a:solidFill>
                  <a:srgbClr val="FFFFFF"/>
                </a:solidFill>
              </a14:hiddenFill>
            </a:ext>
          </a:extLst>
        </p:spPr>
      </p:pic>
      <p:sp>
        <p:nvSpPr>
          <p:cNvPr id="14" name="文本框 13"/>
          <p:cNvSpPr txBox="1"/>
          <p:nvPr/>
        </p:nvSpPr>
        <p:spPr>
          <a:xfrm>
            <a:off x="709069" y="4508705"/>
            <a:ext cx="4715934" cy="369332"/>
          </a:xfrm>
          <a:prstGeom prst="rect">
            <a:avLst/>
          </a:prstGeom>
          <a:noFill/>
        </p:spPr>
        <p:txBody>
          <a:bodyPr wrap="square">
            <a:spAutoFit/>
          </a:bodyPr>
          <a:lstStyle/>
          <a:p>
            <a:r>
              <a:rPr lang="zh-CN" altLang="en-US" i="0" dirty="0">
                <a:solidFill>
                  <a:srgbClr val="000000"/>
                </a:solidFill>
                <a:effectLst/>
                <a:latin typeface="微软雅黑" panose="020B0503020204020204" pitchFamily="34" charset="-122"/>
                <a:ea typeface="微软雅黑" panose="020B0503020204020204" pitchFamily="34" charset="-122"/>
              </a:rPr>
              <a:t>电动汽车用户参与充放电（</a:t>
            </a:r>
            <a:r>
              <a:rPr lang="en-US" altLang="zh-CN" i="0" dirty="0">
                <a:solidFill>
                  <a:srgbClr val="000000"/>
                </a:solidFill>
                <a:effectLst/>
                <a:latin typeface="微软雅黑" panose="020B0503020204020204" pitchFamily="34" charset="-122"/>
                <a:ea typeface="微软雅黑" panose="020B0503020204020204" pitchFamily="34" charset="-122"/>
              </a:rPr>
              <a:t>V2G</a:t>
            </a:r>
            <a:r>
              <a:rPr lang="zh-CN" altLang="en-US" i="0" dirty="0">
                <a:solidFill>
                  <a:srgbClr val="000000"/>
                </a:solidFill>
                <a:effectLst/>
                <a:latin typeface="微软雅黑" panose="020B0503020204020204" pitchFamily="34" charset="-122"/>
                <a:ea typeface="微软雅黑" panose="020B0503020204020204" pitchFamily="34" charset="-122"/>
              </a:rPr>
              <a:t>）顾虑因素</a:t>
            </a:r>
            <a:endParaRPr lang="zh-CN" altLang="en-US" dirty="0">
              <a:latin typeface="微软雅黑" panose="020B0503020204020204" pitchFamily="34" charset="-122"/>
              <a:ea typeface="微软雅黑" panose="020B0503020204020204" pitchFamily="34" charset="-122"/>
            </a:endParaRPr>
          </a:p>
        </p:txBody>
      </p:sp>
      <p:sp>
        <p:nvSpPr>
          <p:cNvPr id="16" name="文本框 15"/>
          <p:cNvSpPr txBox="1"/>
          <p:nvPr/>
        </p:nvSpPr>
        <p:spPr>
          <a:xfrm>
            <a:off x="6613040" y="4565855"/>
            <a:ext cx="5196559" cy="369332"/>
          </a:xfrm>
          <a:prstGeom prst="rect">
            <a:avLst/>
          </a:prstGeom>
          <a:noFill/>
        </p:spPr>
        <p:txBody>
          <a:bodyPr wrap="square">
            <a:spAutoFit/>
          </a:bodyPr>
          <a:lstStyle/>
          <a:p>
            <a:r>
              <a:rPr lang="zh-CN" altLang="en-US" i="0" dirty="0">
                <a:solidFill>
                  <a:srgbClr val="000000"/>
                </a:solidFill>
                <a:effectLst/>
                <a:latin typeface="微软雅黑" panose="020B0503020204020204" pitchFamily="34" charset="-122"/>
                <a:ea typeface="微软雅黑" panose="020B0503020204020204" pitchFamily="34" charset="-122"/>
              </a:rPr>
              <a:t>重庆地区用户不同参与度下电网负荷曲线</a:t>
            </a:r>
            <a:r>
              <a:rPr lang="en-US" altLang="zh-CN" i="0" dirty="0">
                <a:solidFill>
                  <a:srgbClr val="000000"/>
                </a:solidFill>
                <a:effectLst/>
                <a:latin typeface="微软雅黑" panose="020B0503020204020204" pitchFamily="34" charset="-122"/>
                <a:ea typeface="微软雅黑" panose="020B0503020204020204" pitchFamily="34" charset="-122"/>
              </a:rPr>
              <a:t>(2020</a:t>
            </a:r>
            <a:r>
              <a:rPr lang="zh-CN" altLang="en-US" i="0" dirty="0">
                <a:solidFill>
                  <a:srgbClr val="000000"/>
                </a:solidFill>
                <a:effectLst/>
                <a:latin typeface="微软雅黑" panose="020B0503020204020204" pitchFamily="34" charset="-122"/>
                <a:ea typeface="微软雅黑" panose="020B0503020204020204" pitchFamily="34" charset="-122"/>
              </a:rPr>
              <a:t>年</a:t>
            </a:r>
            <a:r>
              <a:rPr lang="en-US" altLang="zh-CN" i="0" dirty="0">
                <a:solidFill>
                  <a:srgbClr val="000000"/>
                </a:solidFill>
                <a:effectLst/>
                <a:latin typeface="微软雅黑" panose="020B0503020204020204" pitchFamily="34" charset="-122"/>
                <a:ea typeface="微软雅黑" panose="020B0503020204020204" pitchFamily="34" charset="-122"/>
              </a:rPr>
              <a:t>)</a:t>
            </a:r>
            <a:endParaRPr lang="zh-CN" altLang="en-US" dirty="0">
              <a:latin typeface="微软雅黑" panose="020B0503020204020204" pitchFamily="34" charset="-122"/>
              <a:ea typeface="微软雅黑" panose="020B0503020204020204" pitchFamily="34" charset="-122"/>
            </a:endParaRPr>
          </a:p>
        </p:txBody>
      </p:sp>
      <p:sp>
        <p:nvSpPr>
          <p:cNvPr id="20" name="矩形: 圆角 19"/>
          <p:cNvSpPr/>
          <p:nvPr/>
        </p:nvSpPr>
        <p:spPr>
          <a:xfrm>
            <a:off x="342100" y="5107132"/>
            <a:ext cx="11322374" cy="135081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文本框 18"/>
          <p:cNvSpPr txBox="1"/>
          <p:nvPr/>
        </p:nvSpPr>
        <p:spPr>
          <a:xfrm>
            <a:off x="527526" y="5196435"/>
            <a:ext cx="11075194" cy="1200329"/>
          </a:xfrm>
          <a:prstGeom prst="rect">
            <a:avLst/>
          </a:prstGeom>
          <a:noFill/>
        </p:spPr>
        <p:txBody>
          <a:bodyPr wrap="square">
            <a:spAutoFit/>
          </a:bodyPr>
          <a:lstStyle/>
          <a:p>
            <a:pPr algn="l">
              <a:spcAft>
                <a:spcPts val="1500"/>
              </a:spcAft>
            </a:pPr>
            <a:r>
              <a:rPr lang="zh-CN" altLang="en-US" i="0" dirty="0">
                <a:solidFill>
                  <a:srgbClr val="000000"/>
                </a:solidFill>
                <a:effectLst/>
                <a:latin typeface="微软雅黑" panose="020B0503020204020204" pitchFamily="34" charset="-122"/>
                <a:ea typeface="微软雅黑" panose="020B0503020204020204" pitchFamily="34" charset="-122"/>
              </a:rPr>
              <a:t>消费者方面，主要担心</a:t>
            </a:r>
            <a:r>
              <a:rPr lang="en-US" altLang="zh-CN" i="0" dirty="0">
                <a:solidFill>
                  <a:srgbClr val="000000"/>
                </a:solidFill>
                <a:effectLst/>
                <a:latin typeface="微软雅黑" panose="020B0503020204020204" pitchFamily="34" charset="-122"/>
                <a:ea typeface="微软雅黑" panose="020B0503020204020204" pitchFamily="34" charset="-122"/>
              </a:rPr>
              <a:t>V2G</a:t>
            </a:r>
            <a:r>
              <a:rPr lang="zh-CN" altLang="en-US" i="0" dirty="0">
                <a:solidFill>
                  <a:srgbClr val="000000"/>
                </a:solidFill>
                <a:effectLst/>
                <a:latin typeface="微软雅黑" panose="020B0503020204020204" pitchFamily="34" charset="-122"/>
                <a:ea typeface="微软雅黑" panose="020B0503020204020204" pitchFamily="34" charset="-122"/>
              </a:rPr>
              <a:t>收益不能有效覆盖电池寿命和安全性下降带来的损失。车企方面，由于目前消费者对具有</a:t>
            </a:r>
            <a:r>
              <a:rPr lang="en-US" altLang="zh-CN" i="0" dirty="0">
                <a:solidFill>
                  <a:srgbClr val="000000"/>
                </a:solidFill>
                <a:effectLst/>
                <a:latin typeface="微软雅黑" panose="020B0503020204020204" pitchFamily="34" charset="-122"/>
                <a:ea typeface="微软雅黑" panose="020B0503020204020204" pitchFamily="34" charset="-122"/>
              </a:rPr>
              <a:t>V2G</a:t>
            </a:r>
            <a:r>
              <a:rPr lang="zh-CN" altLang="en-US" i="0" dirty="0">
                <a:solidFill>
                  <a:srgbClr val="000000"/>
                </a:solidFill>
                <a:effectLst/>
                <a:latin typeface="微软雅黑" panose="020B0503020204020204" pitchFamily="34" charset="-122"/>
                <a:ea typeface="微软雅黑" panose="020B0503020204020204" pitchFamily="34" charset="-122"/>
              </a:rPr>
              <a:t>功能的车型几乎无需求，车企缺乏开发</a:t>
            </a:r>
            <a:r>
              <a:rPr lang="en-US" altLang="zh-CN" i="0" dirty="0">
                <a:solidFill>
                  <a:srgbClr val="000000"/>
                </a:solidFill>
                <a:effectLst/>
                <a:latin typeface="微软雅黑" panose="020B0503020204020204" pitchFamily="34" charset="-122"/>
                <a:ea typeface="微软雅黑" panose="020B0503020204020204" pitchFamily="34" charset="-122"/>
              </a:rPr>
              <a:t>V2G</a:t>
            </a:r>
            <a:r>
              <a:rPr lang="zh-CN" altLang="en-US" i="0" dirty="0">
                <a:solidFill>
                  <a:srgbClr val="000000"/>
                </a:solidFill>
                <a:effectLst/>
                <a:latin typeface="微软雅黑" panose="020B0503020204020204" pitchFamily="34" charset="-122"/>
                <a:ea typeface="微软雅黑" panose="020B0503020204020204" pitchFamily="34" charset="-122"/>
              </a:rPr>
              <a:t>车型和设计配套营销和质保方案的动力。电网方面，考虑单台新能源汽车放电功率低、放电量较小，且存在分布分散、难以调度管理的问题，与抽水蓄能、大规模电化学储能等储能方式相比，新能源汽车作为储能单元效率偏低。</a:t>
            </a:r>
          </a:p>
        </p:txBody>
      </p:sp>
      <p:sp>
        <p:nvSpPr>
          <p:cNvPr id="2" name="文本框 1"/>
          <p:cNvSpPr txBox="1"/>
          <p:nvPr/>
        </p:nvSpPr>
        <p:spPr>
          <a:xfrm>
            <a:off x="262263" y="1129794"/>
            <a:ext cx="8195940" cy="461665"/>
          </a:xfrm>
          <a:prstGeom prst="rect">
            <a:avLst/>
          </a:prstGeom>
          <a:noFill/>
        </p:spPr>
        <p:txBody>
          <a:bodyPr wrap="square">
            <a:spAutoFit/>
          </a:bodyPr>
          <a:lstStyle/>
          <a:p>
            <a:pPr marL="285750" indent="-28575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车主、新能源汽车制造商和充电桩运营商的参与度低</a:t>
            </a:r>
          </a:p>
        </p:txBody>
      </p:sp>
      <p:pic>
        <p:nvPicPr>
          <p:cNvPr id="5" name="图片 4"/>
          <p:cNvPicPr>
            <a:picLocks noChangeAspect="1"/>
          </p:cNvPicPr>
          <p:nvPr/>
        </p:nvPicPr>
        <p:blipFill>
          <a:blip r:embed="rId4"/>
          <a:stretch>
            <a:fillRect/>
          </a:stretch>
        </p:blipFill>
        <p:spPr>
          <a:xfrm>
            <a:off x="6818799" y="1750868"/>
            <a:ext cx="4664132" cy="2784267"/>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827697"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接入电网效果</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6" name="文本框 5"/>
          <p:cNvSpPr txBox="1"/>
          <p:nvPr/>
        </p:nvSpPr>
        <p:spPr>
          <a:xfrm>
            <a:off x="5221338" y="1859264"/>
            <a:ext cx="5400534" cy="4001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2000" b="0" i="0" dirty="0">
                <a:solidFill>
                  <a:srgbClr val="1A1A1A"/>
                </a:solidFill>
                <a:effectLst/>
                <a:latin typeface="ui-sans-serif"/>
              </a:rPr>
              <a:t>不同</a:t>
            </a:r>
            <a:r>
              <a:rPr lang="en-US" altLang="zh-CN" sz="2000" b="0" i="0" dirty="0">
                <a:solidFill>
                  <a:srgbClr val="1A1A1A"/>
                </a:solidFill>
                <a:effectLst/>
                <a:latin typeface="ui-sans-serif"/>
              </a:rPr>
              <a:t>V2G</a:t>
            </a:r>
            <a:r>
              <a:rPr lang="zh-CN" altLang="en-US" sz="2000" b="0" i="0" dirty="0">
                <a:solidFill>
                  <a:srgbClr val="1A1A1A"/>
                </a:solidFill>
                <a:effectLst/>
                <a:latin typeface="ui-sans-serif"/>
              </a:rPr>
              <a:t>参与率下，住宅区优化后负荷分布</a:t>
            </a: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sp>
        <p:nvSpPr>
          <p:cNvPr id="10" name="文本框 9"/>
          <p:cNvSpPr txBox="1"/>
          <p:nvPr/>
        </p:nvSpPr>
        <p:spPr>
          <a:xfrm>
            <a:off x="703449" y="1310580"/>
            <a:ext cx="5400534" cy="400110"/>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2000" b="0" i="0" dirty="0">
                <a:solidFill>
                  <a:srgbClr val="1A1A1A"/>
                </a:solidFill>
                <a:effectLst/>
                <a:latin typeface="ui-sans-serif"/>
              </a:rPr>
              <a:t> </a:t>
            </a:r>
            <a:r>
              <a:rPr lang="zh-CN" altLang="en-US" sz="2000" dirty="0">
                <a:solidFill>
                  <a:srgbClr val="1A1A1A"/>
                </a:solidFill>
                <a:latin typeface="ui-sans-serif"/>
              </a:rPr>
              <a:t>对电网削峰填谷</a:t>
            </a: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cxnSp>
        <p:nvCxnSpPr>
          <p:cNvPr id="11" name="直接连接符 10"/>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3" name="图片 2"/>
          <p:cNvPicPr>
            <a:picLocks noChangeAspect="1"/>
          </p:cNvPicPr>
          <p:nvPr/>
        </p:nvPicPr>
        <p:blipFill>
          <a:blip r:embed="rId2"/>
          <a:stretch>
            <a:fillRect/>
          </a:stretch>
        </p:blipFill>
        <p:spPr>
          <a:xfrm>
            <a:off x="5345307" y="2412684"/>
            <a:ext cx="5441012" cy="3392631"/>
          </a:xfrm>
          <a:prstGeom prst="rect">
            <a:avLst/>
          </a:prstGeom>
        </p:spPr>
      </p:pic>
      <p:pic>
        <p:nvPicPr>
          <p:cNvPr id="8" name="图片 7"/>
          <p:cNvPicPr>
            <a:picLocks noChangeAspect="1"/>
          </p:cNvPicPr>
          <p:nvPr/>
        </p:nvPicPr>
        <p:blipFill>
          <a:blip r:embed="rId3"/>
          <a:stretch>
            <a:fillRect/>
          </a:stretch>
        </p:blipFill>
        <p:spPr>
          <a:xfrm>
            <a:off x="714806" y="1710690"/>
            <a:ext cx="2889012" cy="4634318"/>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技术挑战</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4" name="AutoShape 2"/>
          <p:cNvSpPr>
            <a:spLocks noChangeAspect="1" noChangeArrowheads="1"/>
          </p:cNvSpPr>
          <p:nvPr/>
        </p:nvSpPr>
        <p:spPr bwMode="auto">
          <a:xfrm>
            <a:off x="5943600" y="3276600"/>
            <a:ext cx="5040000" cy="50400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lstStyle/>
          <a:p>
            <a:endParaRPr lang="zh-CN" altLang="en-US"/>
          </a:p>
        </p:txBody>
      </p:sp>
      <p:sp>
        <p:nvSpPr>
          <p:cNvPr id="20" name="矩形: 圆角 19"/>
          <p:cNvSpPr/>
          <p:nvPr/>
        </p:nvSpPr>
        <p:spPr>
          <a:xfrm>
            <a:off x="736788" y="2396464"/>
            <a:ext cx="4594164" cy="3662273"/>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9" name="文本框 18"/>
          <p:cNvSpPr txBox="1"/>
          <p:nvPr/>
        </p:nvSpPr>
        <p:spPr>
          <a:xfrm>
            <a:off x="841180" y="2504418"/>
            <a:ext cx="4404711" cy="3439403"/>
          </a:xfrm>
          <a:prstGeom prst="rect">
            <a:avLst/>
          </a:prstGeom>
          <a:noFill/>
        </p:spPr>
        <p:txBody>
          <a:bodyPr wrap="square">
            <a:spAutoFit/>
          </a:bodyPr>
          <a:lstStyle/>
          <a:p>
            <a:pPr algn="l">
              <a:spcAft>
                <a:spcPts val="1500"/>
              </a:spcAft>
            </a:pPr>
            <a:r>
              <a:rPr lang="zh-CN" altLang="en-US" i="0" dirty="0">
                <a:solidFill>
                  <a:srgbClr val="000000"/>
                </a:solidFill>
                <a:effectLst/>
                <a:latin typeface="微软雅黑" panose="020B0503020204020204" pitchFamily="34" charset="-122"/>
                <a:ea typeface="微软雅黑" panose="020B0503020204020204" pitchFamily="34" charset="-122"/>
              </a:rPr>
              <a:t>一个换电站裸站成本</a:t>
            </a:r>
            <a:r>
              <a:rPr lang="en-US" altLang="zh-CN" i="0" dirty="0">
                <a:solidFill>
                  <a:srgbClr val="000000"/>
                </a:solidFill>
                <a:effectLst/>
                <a:latin typeface="微软雅黑" panose="020B0503020204020204" pitchFamily="34" charset="-122"/>
                <a:ea typeface="微软雅黑" panose="020B0503020204020204" pitchFamily="34" charset="-122"/>
              </a:rPr>
              <a:t>300-500</a:t>
            </a:r>
            <a:r>
              <a:rPr lang="zh-CN" altLang="en-US" i="0" dirty="0">
                <a:solidFill>
                  <a:srgbClr val="000000"/>
                </a:solidFill>
                <a:effectLst/>
                <a:latin typeface="微软雅黑" panose="020B0503020204020204" pitchFamily="34" charset="-122"/>
                <a:ea typeface="微软雅黑" panose="020B0503020204020204" pitchFamily="34" charset="-122"/>
              </a:rPr>
              <a:t>万元（不含电池），电池按</a:t>
            </a:r>
            <a:r>
              <a:rPr lang="en-US" altLang="zh-CN" i="0" dirty="0">
                <a:solidFill>
                  <a:srgbClr val="000000"/>
                </a:solidFill>
                <a:effectLst/>
                <a:latin typeface="微软雅黑" panose="020B0503020204020204" pitchFamily="34" charset="-122"/>
                <a:ea typeface="微软雅黑" panose="020B0503020204020204" pitchFamily="34" charset="-122"/>
              </a:rPr>
              <a:t>50</a:t>
            </a:r>
            <a:r>
              <a:rPr lang="zh-CN" altLang="en-US" i="0" dirty="0">
                <a:solidFill>
                  <a:srgbClr val="000000"/>
                </a:solidFill>
                <a:effectLst/>
                <a:latin typeface="微软雅黑" panose="020B0503020204020204" pitchFamily="34" charset="-122"/>
                <a:ea typeface="微软雅黑" panose="020B0503020204020204" pitchFamily="34" charset="-122"/>
              </a:rPr>
              <a:t>度</a:t>
            </a:r>
            <a:r>
              <a:rPr lang="en-US" altLang="zh-CN" i="0" dirty="0">
                <a:solidFill>
                  <a:srgbClr val="000000"/>
                </a:solidFill>
                <a:effectLst/>
                <a:latin typeface="微软雅黑" panose="020B0503020204020204" pitchFamily="34" charset="-122"/>
                <a:ea typeface="微软雅黑" panose="020B0503020204020204" pitchFamily="34" charset="-122"/>
              </a:rPr>
              <a:t>/</a:t>
            </a:r>
            <a:r>
              <a:rPr lang="zh-CN" altLang="en-US" i="0" dirty="0">
                <a:solidFill>
                  <a:srgbClr val="000000"/>
                </a:solidFill>
                <a:effectLst/>
                <a:latin typeface="微软雅黑" panose="020B0503020204020204" pitchFamily="34" charset="-122"/>
                <a:ea typeface="微软雅黑" panose="020B0503020204020204" pitchFamily="34" charset="-122"/>
              </a:rPr>
              <a:t>块计算，成本在</a:t>
            </a:r>
            <a:r>
              <a:rPr lang="en-US" altLang="zh-CN" i="0" dirty="0">
                <a:solidFill>
                  <a:srgbClr val="000000"/>
                </a:solidFill>
                <a:effectLst/>
                <a:latin typeface="微软雅黑" panose="020B0503020204020204" pitchFamily="34" charset="-122"/>
                <a:ea typeface="微软雅黑" panose="020B0503020204020204" pitchFamily="34" charset="-122"/>
              </a:rPr>
              <a:t>6</a:t>
            </a:r>
            <a:r>
              <a:rPr lang="zh-CN" altLang="en-US" i="0" dirty="0">
                <a:solidFill>
                  <a:srgbClr val="000000"/>
                </a:solidFill>
                <a:effectLst/>
                <a:latin typeface="微软雅黑" panose="020B0503020204020204" pitchFamily="34" charset="-122"/>
                <a:ea typeface="微软雅黑" panose="020B0503020204020204" pitchFamily="34" charset="-122"/>
              </a:rPr>
              <a:t>万元左右；满配</a:t>
            </a:r>
            <a:r>
              <a:rPr lang="en-US" altLang="zh-CN" i="0" dirty="0">
                <a:solidFill>
                  <a:srgbClr val="000000"/>
                </a:solidFill>
                <a:effectLst/>
                <a:latin typeface="微软雅黑" panose="020B0503020204020204" pitchFamily="34" charset="-122"/>
                <a:ea typeface="微软雅黑" panose="020B0503020204020204" pitchFamily="34" charset="-122"/>
              </a:rPr>
              <a:t>26-60</a:t>
            </a:r>
            <a:r>
              <a:rPr lang="zh-CN" altLang="en-US" i="0" dirty="0">
                <a:solidFill>
                  <a:srgbClr val="000000"/>
                </a:solidFill>
                <a:effectLst/>
                <a:latin typeface="微软雅黑" panose="020B0503020204020204" pitchFamily="34" charset="-122"/>
                <a:ea typeface="微软雅黑" panose="020B0503020204020204" pitchFamily="34" charset="-122"/>
              </a:rPr>
              <a:t>套电池的话，就是</a:t>
            </a:r>
            <a:r>
              <a:rPr lang="en-US" altLang="zh-CN" i="0" dirty="0">
                <a:solidFill>
                  <a:srgbClr val="000000"/>
                </a:solidFill>
                <a:effectLst/>
                <a:latin typeface="微软雅黑" panose="020B0503020204020204" pitchFamily="34" charset="-122"/>
                <a:ea typeface="微软雅黑" panose="020B0503020204020204" pitchFamily="34" charset="-122"/>
              </a:rPr>
              <a:t>150-360</a:t>
            </a:r>
            <a:r>
              <a:rPr lang="zh-CN" altLang="en-US" i="0" dirty="0">
                <a:solidFill>
                  <a:srgbClr val="000000"/>
                </a:solidFill>
                <a:effectLst/>
                <a:latin typeface="微软雅黑" panose="020B0503020204020204" pitchFamily="34" charset="-122"/>
                <a:ea typeface="微软雅黑" panose="020B0503020204020204" pitchFamily="34" charset="-122"/>
              </a:rPr>
              <a:t>万元；整站的成本达</a:t>
            </a:r>
            <a:r>
              <a:rPr lang="en-US" altLang="zh-CN" i="0" dirty="0">
                <a:solidFill>
                  <a:srgbClr val="000000"/>
                </a:solidFill>
                <a:effectLst/>
                <a:latin typeface="微软雅黑" panose="020B0503020204020204" pitchFamily="34" charset="-122"/>
                <a:ea typeface="微软雅黑" panose="020B0503020204020204" pitchFamily="34" charset="-122"/>
              </a:rPr>
              <a:t>450-860</a:t>
            </a:r>
            <a:r>
              <a:rPr lang="zh-CN" altLang="en-US" i="0" dirty="0">
                <a:solidFill>
                  <a:srgbClr val="000000"/>
                </a:solidFill>
                <a:effectLst/>
                <a:latin typeface="微软雅黑" panose="020B0503020204020204" pitchFamily="34" charset="-122"/>
                <a:ea typeface="微软雅黑" panose="020B0503020204020204" pitchFamily="34" charset="-122"/>
              </a:rPr>
              <a:t>万元，还需包括建设和增容费用。若要在一个城市形成规模化网络，初期就需要建设十几甚至数十座换电站，投资额十分巨大。</a:t>
            </a:r>
            <a:endParaRPr lang="en-US" altLang="zh-CN" i="0" dirty="0">
              <a:solidFill>
                <a:srgbClr val="000000"/>
              </a:solidFill>
              <a:effectLst/>
              <a:latin typeface="微软雅黑" panose="020B0503020204020204" pitchFamily="34" charset="-122"/>
              <a:ea typeface="微软雅黑" panose="020B0503020204020204" pitchFamily="34" charset="-122"/>
            </a:endParaRPr>
          </a:p>
          <a:p>
            <a:pPr marL="285750" indent="-285750" algn="l">
              <a:spcAft>
                <a:spcPts val="1500"/>
              </a:spcAft>
              <a:buFont typeface="Wingdings" panose="05000000000000000000" pitchFamily="2" charset="2"/>
              <a:buChar char="Ø"/>
            </a:pPr>
            <a:r>
              <a:rPr lang="zh-CN" altLang="en-US" i="0" dirty="0">
                <a:solidFill>
                  <a:srgbClr val="000000"/>
                </a:solidFill>
                <a:effectLst/>
                <a:latin typeface="微软雅黑" panose="020B0503020204020204" pitchFamily="34" charset="-122"/>
                <a:ea typeface="微软雅黑" panose="020B0503020204020204" pitchFamily="34" charset="-122"/>
              </a:rPr>
              <a:t>充电桩改造成本</a:t>
            </a:r>
            <a:endParaRPr lang="en-US" altLang="zh-CN" i="0" dirty="0">
              <a:solidFill>
                <a:srgbClr val="000000"/>
              </a:solidFill>
              <a:effectLst/>
              <a:latin typeface="微软雅黑" panose="020B0503020204020204" pitchFamily="34" charset="-122"/>
              <a:ea typeface="微软雅黑" panose="020B0503020204020204" pitchFamily="34" charset="-122"/>
            </a:endParaRPr>
          </a:p>
          <a:p>
            <a:pPr marL="285750" indent="-285750" algn="l">
              <a:spcAft>
                <a:spcPts val="1500"/>
              </a:spcAft>
              <a:buFont typeface="Wingdings" panose="05000000000000000000" pitchFamily="2" charset="2"/>
              <a:buChar char="Ø"/>
            </a:pPr>
            <a:r>
              <a:rPr lang="zh-CN" altLang="en-US" i="0" dirty="0">
                <a:solidFill>
                  <a:srgbClr val="000000"/>
                </a:solidFill>
                <a:effectLst/>
                <a:latin typeface="微软雅黑" panose="020B0503020204020204" pitchFamily="34" charset="-122"/>
                <a:ea typeface="微软雅黑" panose="020B0503020204020204" pitchFamily="34" charset="-122"/>
              </a:rPr>
              <a:t>换电站建设成本</a:t>
            </a:r>
            <a:endParaRPr lang="en-US" altLang="zh-CN" i="0" dirty="0">
              <a:solidFill>
                <a:srgbClr val="000000"/>
              </a:solidFill>
              <a:effectLst/>
              <a:latin typeface="微软雅黑" panose="020B0503020204020204" pitchFamily="34" charset="-122"/>
              <a:ea typeface="微软雅黑" panose="020B0503020204020204" pitchFamily="34" charset="-122"/>
            </a:endParaRPr>
          </a:p>
          <a:p>
            <a:pPr marL="285750" indent="-285750" algn="l">
              <a:spcAft>
                <a:spcPts val="1500"/>
              </a:spcAft>
              <a:buFont typeface="Wingdings" panose="05000000000000000000" pitchFamily="2" charset="2"/>
              <a:buChar char="Ø"/>
            </a:pPr>
            <a:r>
              <a:rPr lang="zh-CN" altLang="en-US" i="0" dirty="0">
                <a:solidFill>
                  <a:srgbClr val="000000"/>
                </a:solidFill>
                <a:effectLst/>
                <a:latin typeface="微软雅黑" panose="020B0503020204020204" pitchFamily="34" charset="-122"/>
                <a:ea typeface="微软雅黑" panose="020B0503020204020204" pitchFamily="34" charset="-122"/>
              </a:rPr>
              <a:t>电网升级成本</a:t>
            </a:r>
          </a:p>
        </p:txBody>
      </p:sp>
      <p:sp>
        <p:nvSpPr>
          <p:cNvPr id="2" name="文本框 1"/>
          <p:cNvSpPr txBox="1"/>
          <p:nvPr/>
        </p:nvSpPr>
        <p:spPr>
          <a:xfrm>
            <a:off x="953323" y="1745295"/>
            <a:ext cx="3187519" cy="461665"/>
          </a:xfrm>
          <a:prstGeom prst="rect">
            <a:avLst/>
          </a:prstGeom>
          <a:noFill/>
        </p:spPr>
        <p:txBody>
          <a:bodyPr wrap="square">
            <a:spAutoFit/>
          </a:bodyPr>
          <a:lstStyle/>
          <a:p>
            <a:pPr marL="285750" indent="-28575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投资收益难以保障</a:t>
            </a:r>
          </a:p>
        </p:txBody>
      </p:sp>
      <p:sp>
        <p:nvSpPr>
          <p:cNvPr id="3" name="文本框 2"/>
          <p:cNvSpPr txBox="1"/>
          <p:nvPr/>
        </p:nvSpPr>
        <p:spPr>
          <a:xfrm>
            <a:off x="6096000" y="1433517"/>
            <a:ext cx="6675288" cy="830997"/>
          </a:xfrm>
          <a:prstGeom prst="rect">
            <a:avLst/>
          </a:prstGeom>
          <a:noFill/>
        </p:spPr>
        <p:txBody>
          <a:bodyPr wrap="square">
            <a:spAutoFit/>
          </a:bodyPr>
          <a:lstStyle/>
          <a:p>
            <a:pPr marL="285750" indent="-28575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电网安全性</a:t>
            </a:r>
            <a:r>
              <a:rPr lang="en-US" altLang="zh-CN" sz="2400" dirty="0">
                <a:latin typeface="微软雅黑" panose="020B0503020204020204" pitchFamily="34" charset="-122"/>
                <a:ea typeface="微软雅黑" panose="020B0503020204020204" pitchFamily="34" charset="-122"/>
              </a:rPr>
              <a:t>——</a:t>
            </a:r>
          </a:p>
          <a:p>
            <a:pPr marL="285750" indent="-28575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零散的电涌向电网会冲击电网</a:t>
            </a:r>
          </a:p>
        </p:txBody>
      </p:sp>
      <p:sp>
        <p:nvSpPr>
          <p:cNvPr id="9" name="矩形: 圆角 8"/>
          <p:cNvSpPr/>
          <p:nvPr/>
        </p:nvSpPr>
        <p:spPr>
          <a:xfrm>
            <a:off x="6379386" y="2477196"/>
            <a:ext cx="4744423" cy="3581541"/>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i="0" u="none" strike="noStrike" kern="1200" cap="none" spc="0" normalizeH="0" baseline="0" noProof="0" dirty="0">
              <a:ln>
                <a:noFill/>
              </a:ln>
              <a:solidFill>
                <a:prstClr val="white"/>
              </a:solidFill>
              <a:effectLst/>
              <a:uLnTx/>
              <a:uFillTx/>
              <a:latin typeface="微软雅黑" panose="020B0503020204020204" pitchFamily="34" charset="-122"/>
              <a:ea typeface="微软雅黑" panose="020B0503020204020204" pitchFamily="34" charset="-122"/>
            </a:endParaRPr>
          </a:p>
        </p:txBody>
      </p:sp>
      <p:sp>
        <p:nvSpPr>
          <p:cNvPr id="10" name="文本框 9"/>
          <p:cNvSpPr txBox="1"/>
          <p:nvPr/>
        </p:nvSpPr>
        <p:spPr>
          <a:xfrm>
            <a:off x="6480938" y="2511612"/>
            <a:ext cx="4541317" cy="3547125"/>
          </a:xfrm>
          <a:prstGeom prst="rect">
            <a:avLst/>
          </a:prstGeom>
          <a:noFill/>
        </p:spPr>
        <p:txBody>
          <a:bodyPr wrap="square">
            <a:spAutoFit/>
          </a:bodyPr>
          <a:lstStyle/>
          <a:p>
            <a:pPr algn="l">
              <a:spcAft>
                <a:spcPts val="1500"/>
              </a:spcAft>
            </a:pPr>
            <a:r>
              <a:rPr lang="zh-CN" altLang="en-US" i="0" dirty="0">
                <a:solidFill>
                  <a:srgbClr val="000000"/>
                </a:solidFill>
                <a:effectLst/>
                <a:latin typeface="微软雅黑" panose="020B0503020204020204" pitchFamily="34" charset="-122"/>
                <a:ea typeface="微软雅黑" panose="020B0503020204020204" pitchFamily="34" charset="-122"/>
              </a:rPr>
              <a:t>能链智电副总裁于翔认为，如果直接将零散的电动汽车电源无序地释放给大电网，会对电网形成一定的冲击。这种冲击不只是效率问题，甚至对电网安全都会产生影响。</a:t>
            </a:r>
            <a:endParaRPr lang="en-US" altLang="zh-CN" i="0" dirty="0">
              <a:solidFill>
                <a:srgbClr val="000000"/>
              </a:solidFill>
              <a:effectLst/>
              <a:latin typeface="微软雅黑" panose="020B0503020204020204" pitchFamily="34" charset="-122"/>
              <a:ea typeface="微软雅黑" panose="020B0503020204020204" pitchFamily="34" charset="-122"/>
            </a:endParaRPr>
          </a:p>
          <a:p>
            <a:pPr marL="285750" indent="-285750" algn="l">
              <a:spcAft>
                <a:spcPts val="1500"/>
              </a:spcAft>
              <a:buFont typeface="Wingdings" panose="05000000000000000000" pitchFamily="2" charset="2"/>
              <a:buChar char="Ø"/>
            </a:pPr>
            <a:r>
              <a:rPr lang="zh-CN" altLang="en-US" i="0" dirty="0">
                <a:solidFill>
                  <a:srgbClr val="000000"/>
                </a:solidFill>
                <a:effectLst/>
                <a:latin typeface="微软雅黑" panose="020B0503020204020204" pitchFamily="34" charset="-122"/>
                <a:ea typeface="微软雅黑" panose="020B0503020204020204" pitchFamily="34" charset="-122"/>
              </a:rPr>
              <a:t>人</a:t>
            </a:r>
            <a:r>
              <a:rPr lang="en-US" altLang="zh-CN" i="0" dirty="0">
                <a:solidFill>
                  <a:srgbClr val="000000"/>
                </a:solidFill>
                <a:effectLst/>
                <a:latin typeface="微软雅黑" panose="020B0503020204020204" pitchFamily="34" charset="-122"/>
                <a:ea typeface="微软雅黑" panose="020B0503020204020204" pitchFamily="34" charset="-122"/>
              </a:rPr>
              <a:t>-</a:t>
            </a:r>
            <a:r>
              <a:rPr lang="zh-CN" altLang="en-US" i="0" dirty="0">
                <a:solidFill>
                  <a:srgbClr val="000000"/>
                </a:solidFill>
                <a:effectLst/>
                <a:latin typeface="微软雅黑" panose="020B0503020204020204" pitchFamily="34" charset="-122"/>
                <a:ea typeface="微软雅黑" panose="020B0503020204020204" pitchFamily="34" charset="-122"/>
              </a:rPr>
              <a:t>车</a:t>
            </a:r>
            <a:r>
              <a:rPr lang="en-US" altLang="zh-CN" i="0" dirty="0">
                <a:solidFill>
                  <a:srgbClr val="000000"/>
                </a:solidFill>
                <a:effectLst/>
                <a:latin typeface="微软雅黑" panose="020B0503020204020204" pitchFamily="34" charset="-122"/>
                <a:ea typeface="微软雅黑" panose="020B0503020204020204" pitchFamily="34" charset="-122"/>
              </a:rPr>
              <a:t>-</a:t>
            </a:r>
            <a:r>
              <a:rPr lang="zh-CN" altLang="en-US" i="0" dirty="0">
                <a:solidFill>
                  <a:srgbClr val="000000"/>
                </a:solidFill>
                <a:effectLst/>
                <a:latin typeface="微软雅黑" panose="020B0503020204020204" pitchFamily="34" charset="-122"/>
                <a:ea typeface="微软雅黑" panose="020B0503020204020204" pitchFamily="34" charset="-122"/>
              </a:rPr>
              <a:t>桩</a:t>
            </a:r>
            <a:r>
              <a:rPr lang="en-US" altLang="zh-CN" i="0" dirty="0">
                <a:solidFill>
                  <a:srgbClr val="000000"/>
                </a:solidFill>
                <a:effectLst/>
                <a:latin typeface="微软雅黑" panose="020B0503020204020204" pitchFamily="34" charset="-122"/>
                <a:ea typeface="微软雅黑" panose="020B0503020204020204" pitchFamily="34" charset="-122"/>
              </a:rPr>
              <a:t>(</a:t>
            </a:r>
            <a:r>
              <a:rPr lang="zh-CN" altLang="en-US" i="0" dirty="0">
                <a:solidFill>
                  <a:srgbClr val="000000"/>
                </a:solidFill>
                <a:effectLst/>
                <a:latin typeface="微软雅黑" panose="020B0503020204020204" pitchFamily="34" charset="-122"/>
                <a:ea typeface="微软雅黑" panose="020B0503020204020204" pitchFamily="34" charset="-122"/>
              </a:rPr>
              <a:t>站</a:t>
            </a:r>
            <a:r>
              <a:rPr lang="en-US" altLang="zh-CN" i="0" dirty="0">
                <a:solidFill>
                  <a:srgbClr val="000000"/>
                </a:solidFill>
                <a:effectLst/>
                <a:latin typeface="微软雅黑" panose="020B0503020204020204" pitchFamily="34" charset="-122"/>
                <a:ea typeface="微软雅黑" panose="020B0503020204020204" pitchFamily="34" charset="-122"/>
              </a:rPr>
              <a:t>)-</a:t>
            </a:r>
            <a:r>
              <a:rPr lang="zh-CN" altLang="en-US" i="0" dirty="0">
                <a:solidFill>
                  <a:srgbClr val="000000"/>
                </a:solidFill>
                <a:effectLst/>
                <a:latin typeface="微软雅黑" panose="020B0503020204020204" pitchFamily="34" charset="-122"/>
                <a:ea typeface="微软雅黑" panose="020B0503020204020204" pitchFamily="34" charset="-122"/>
              </a:rPr>
              <a:t>路</a:t>
            </a:r>
            <a:r>
              <a:rPr lang="en-US" altLang="zh-CN" i="0" dirty="0">
                <a:solidFill>
                  <a:srgbClr val="000000"/>
                </a:solidFill>
                <a:effectLst/>
                <a:latin typeface="微软雅黑" panose="020B0503020204020204" pitchFamily="34" charset="-122"/>
                <a:ea typeface="微软雅黑" panose="020B0503020204020204" pitchFamily="34" charset="-122"/>
              </a:rPr>
              <a:t>-</a:t>
            </a:r>
            <a:r>
              <a:rPr lang="zh-CN" altLang="en-US" i="0" dirty="0">
                <a:solidFill>
                  <a:srgbClr val="000000"/>
                </a:solidFill>
                <a:effectLst/>
                <a:latin typeface="微软雅黑" panose="020B0503020204020204" pitchFamily="34" charset="-122"/>
                <a:ea typeface="微软雅黑" panose="020B0503020204020204" pitchFamily="34" charset="-122"/>
              </a:rPr>
              <a:t>网耦合与交互机理复杂</a:t>
            </a:r>
            <a:endParaRPr lang="en-US" altLang="zh-CN" i="0" dirty="0">
              <a:solidFill>
                <a:srgbClr val="000000"/>
              </a:solidFill>
              <a:effectLst/>
              <a:latin typeface="微软雅黑" panose="020B0503020204020204" pitchFamily="34" charset="-122"/>
              <a:ea typeface="微软雅黑" panose="020B0503020204020204" pitchFamily="34" charset="-122"/>
            </a:endParaRPr>
          </a:p>
          <a:p>
            <a:pPr marL="285750" indent="-285750" algn="l">
              <a:spcAft>
                <a:spcPts val="1500"/>
              </a:spcAft>
              <a:buFont typeface="Wingdings" panose="05000000000000000000" pitchFamily="2" charset="2"/>
              <a:buChar char="Ø"/>
            </a:pPr>
            <a:r>
              <a:rPr lang="zh-CN" altLang="en-US" i="0" dirty="0">
                <a:solidFill>
                  <a:srgbClr val="000000"/>
                </a:solidFill>
                <a:effectLst/>
                <a:latin typeface="微软雅黑" panose="020B0503020204020204" pitchFamily="34" charset="-122"/>
                <a:ea typeface="微软雅黑" panose="020B0503020204020204" pitchFamily="34" charset="-122"/>
              </a:rPr>
              <a:t>电能流</a:t>
            </a:r>
            <a:r>
              <a:rPr lang="en-US" altLang="zh-CN" i="0" dirty="0">
                <a:solidFill>
                  <a:srgbClr val="000000"/>
                </a:solidFill>
                <a:effectLst/>
                <a:latin typeface="微软雅黑" panose="020B0503020204020204" pitchFamily="34" charset="-122"/>
                <a:ea typeface="微软雅黑" panose="020B0503020204020204" pitchFamily="34" charset="-122"/>
              </a:rPr>
              <a:t>-</a:t>
            </a:r>
            <a:r>
              <a:rPr lang="zh-CN" altLang="en-US" i="0" dirty="0">
                <a:solidFill>
                  <a:srgbClr val="000000"/>
                </a:solidFill>
                <a:effectLst/>
                <a:latin typeface="微软雅黑" panose="020B0503020204020204" pitchFamily="34" charset="-122"/>
                <a:ea typeface="微软雅黑" panose="020B0503020204020204" pitchFamily="34" charset="-122"/>
              </a:rPr>
              <a:t>交通流</a:t>
            </a:r>
            <a:r>
              <a:rPr lang="en-US" altLang="zh-CN" i="0" dirty="0">
                <a:solidFill>
                  <a:srgbClr val="000000"/>
                </a:solidFill>
                <a:effectLst/>
                <a:latin typeface="微软雅黑" panose="020B0503020204020204" pitchFamily="34" charset="-122"/>
                <a:ea typeface="微软雅黑" panose="020B0503020204020204" pitchFamily="34" charset="-122"/>
              </a:rPr>
              <a:t>-</a:t>
            </a:r>
            <a:r>
              <a:rPr lang="zh-CN" altLang="en-US" i="0" dirty="0">
                <a:solidFill>
                  <a:srgbClr val="000000"/>
                </a:solidFill>
                <a:effectLst/>
                <a:latin typeface="微软雅黑" panose="020B0503020204020204" pitchFamily="34" charset="-122"/>
                <a:ea typeface="微软雅黑" panose="020B0503020204020204" pitchFamily="34" charset="-122"/>
              </a:rPr>
              <a:t>信息流时空流动态交织</a:t>
            </a:r>
            <a:endParaRPr lang="en-US" altLang="zh-CN" i="0" dirty="0">
              <a:solidFill>
                <a:srgbClr val="000000"/>
              </a:solidFill>
              <a:effectLst/>
              <a:latin typeface="微软雅黑" panose="020B0503020204020204" pitchFamily="34" charset="-122"/>
              <a:ea typeface="微软雅黑" panose="020B0503020204020204" pitchFamily="34" charset="-122"/>
            </a:endParaRPr>
          </a:p>
          <a:p>
            <a:pPr marL="285750" indent="-285750" algn="l">
              <a:spcAft>
                <a:spcPts val="1500"/>
              </a:spcAft>
              <a:buFont typeface="Wingdings" panose="05000000000000000000" pitchFamily="2" charset="2"/>
              <a:buChar char="Ø"/>
            </a:pPr>
            <a:r>
              <a:rPr lang="zh-CN" altLang="en-US" i="0" dirty="0">
                <a:solidFill>
                  <a:srgbClr val="000000"/>
                </a:solidFill>
                <a:effectLst/>
                <a:latin typeface="微软雅黑" panose="020B0503020204020204" pitchFamily="34" charset="-122"/>
                <a:ea typeface="微软雅黑" panose="020B0503020204020204" pitchFamily="34" charset="-122"/>
              </a:rPr>
              <a:t>用户均衡动态均衡</a:t>
            </a:r>
            <a:endParaRPr lang="en-US" altLang="zh-CN" i="0" dirty="0">
              <a:solidFill>
                <a:srgbClr val="000000"/>
              </a:solidFill>
              <a:effectLst/>
              <a:latin typeface="微软雅黑" panose="020B0503020204020204" pitchFamily="34" charset="-122"/>
              <a:ea typeface="微软雅黑" panose="020B0503020204020204" pitchFamily="34" charset="-122"/>
            </a:endParaRPr>
          </a:p>
          <a:p>
            <a:pPr marL="285750" indent="-285750" algn="l">
              <a:spcAft>
                <a:spcPts val="1500"/>
              </a:spcAft>
              <a:buFont typeface="Wingdings" panose="05000000000000000000" pitchFamily="2" charset="2"/>
              <a:buChar char="Ø"/>
            </a:pPr>
            <a:r>
              <a:rPr lang="zh-CN" altLang="en-US" i="0" dirty="0">
                <a:solidFill>
                  <a:srgbClr val="000000"/>
                </a:solidFill>
                <a:effectLst/>
                <a:latin typeface="微软雅黑" panose="020B0503020204020204" pitchFamily="34" charset="-122"/>
                <a:ea typeface="微软雅黑" panose="020B0503020204020204" pitchFamily="34" charset="-122"/>
              </a:rPr>
              <a:t>个体</a:t>
            </a:r>
            <a:r>
              <a:rPr lang="en-US" altLang="zh-CN" i="0" dirty="0">
                <a:solidFill>
                  <a:srgbClr val="000000"/>
                </a:solidFill>
                <a:effectLst/>
                <a:latin typeface="微软雅黑" panose="020B0503020204020204" pitchFamily="34" charset="-122"/>
                <a:ea typeface="微软雅黑" panose="020B0503020204020204" pitchFamily="34" charset="-122"/>
              </a:rPr>
              <a:t>-</a:t>
            </a:r>
            <a:r>
              <a:rPr lang="zh-CN" altLang="en-US" i="0" dirty="0">
                <a:solidFill>
                  <a:srgbClr val="000000"/>
                </a:solidFill>
                <a:effectLst/>
                <a:latin typeface="微软雅黑" panose="020B0503020204020204" pitchFamily="34" charset="-122"/>
                <a:ea typeface="微软雅黑" panose="020B0503020204020204" pitchFamily="34" charset="-122"/>
              </a:rPr>
              <a:t>群体随机行为</a:t>
            </a:r>
            <a:endParaRPr lang="en-US" altLang="zh-CN" i="0" dirty="0">
              <a:solidFill>
                <a:srgbClr val="000000"/>
              </a:solidFill>
              <a:effectLst/>
              <a:latin typeface="微软雅黑" panose="020B0503020204020204" pitchFamily="34" charset="-122"/>
              <a:ea typeface="微软雅黑" panose="020B0503020204020204" pitchFamily="34" charset="-122"/>
            </a:endParaRPr>
          </a:p>
          <a:p>
            <a:pPr marL="285750" indent="-285750" algn="l">
              <a:spcAft>
                <a:spcPts val="1500"/>
              </a:spcAft>
              <a:buFont typeface="Wingdings" panose="05000000000000000000" pitchFamily="2" charset="2"/>
              <a:buChar char="Ø"/>
            </a:pPr>
            <a:r>
              <a:rPr lang="zh-CN" altLang="en-US" i="0" dirty="0">
                <a:solidFill>
                  <a:srgbClr val="000000"/>
                </a:solidFill>
                <a:effectLst/>
                <a:latin typeface="微软雅黑" panose="020B0503020204020204" pitchFamily="34" charset="-122"/>
                <a:ea typeface="微软雅黑" panose="020B0503020204020204" pitchFamily="34" charset="-122"/>
              </a:rPr>
              <a:t>电网及交通运行边界将发生重大变化</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产业机遇</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95493" y="1316301"/>
            <a:ext cx="11107227" cy="989930"/>
            <a:chOff x="3848519" y="1491871"/>
            <a:chExt cx="7754201" cy="1449940"/>
          </a:xfrm>
        </p:grpSpPr>
        <p:sp>
          <p:nvSpPr>
            <p:cNvPr id="19" name="矩形: 圆角 18"/>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9" name="文本框 28"/>
            <p:cNvSpPr txBox="1"/>
            <p:nvPr/>
          </p:nvSpPr>
          <p:spPr>
            <a:xfrm>
              <a:off x="3975579" y="1616177"/>
              <a:ext cx="7500080" cy="132563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据中国券商测算，</a:t>
              </a:r>
              <a:r>
                <a:rPr kumimoji="0" lang="en-US" altLang="zh-CN" sz="24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2025</a:t>
              </a:r>
              <a:r>
                <a:rPr kumimoji="0" lang="zh-CN" altLang="en-US" sz="24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年</a:t>
              </a:r>
              <a:r>
                <a:rPr kumimoji="0" lang="en-US" altLang="zh-CN" sz="24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V2G</a:t>
              </a:r>
              <a:r>
                <a:rPr kumimoji="0" lang="zh-CN" altLang="en-US" sz="24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市场空间为</a:t>
              </a:r>
              <a:r>
                <a:rPr kumimoji="0" lang="en-US" altLang="zh-CN" sz="24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333</a:t>
              </a:r>
              <a:r>
                <a:rPr kumimoji="0" lang="zh-CN" altLang="en-US" sz="24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亿元，到</a:t>
              </a:r>
              <a:r>
                <a:rPr kumimoji="0" lang="en-US" altLang="zh-CN" sz="24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2030</a:t>
              </a:r>
              <a:r>
                <a:rPr kumimoji="0" lang="zh-CN" altLang="en-US" sz="24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年将达</a:t>
              </a:r>
              <a:r>
                <a:rPr kumimoji="0" lang="en-US" altLang="zh-CN" sz="24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1052</a:t>
              </a:r>
              <a:r>
                <a:rPr kumimoji="0" lang="zh-CN" altLang="en-US" sz="24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亿元。尽管面临现实痛点，如此巨大的市场还是带来了难得的产业机遇。</a:t>
              </a:r>
              <a:endPar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grpSp>
      <p:sp>
        <p:nvSpPr>
          <p:cNvPr id="11" name="矩形: 圆角 10"/>
          <p:cNvSpPr/>
          <p:nvPr/>
        </p:nvSpPr>
        <p:spPr>
          <a:xfrm>
            <a:off x="236878" y="2398590"/>
            <a:ext cx="4464596" cy="4313709"/>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2" name="文本框 11"/>
          <p:cNvSpPr txBox="1"/>
          <p:nvPr/>
        </p:nvSpPr>
        <p:spPr>
          <a:xfrm>
            <a:off x="368291" y="2839719"/>
            <a:ext cx="4155157" cy="338554"/>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2015-2022</a:t>
            </a:r>
            <a:r>
              <a:rPr kumimoji="0" lang="zh-CN" altLang="en-US" sz="16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年中国新能源汽车销量及渗透率</a:t>
            </a:r>
            <a:endParaRPr kumimoji="0" lang="zh-CN" altLang="en-US" sz="14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pic>
        <p:nvPicPr>
          <p:cNvPr id="2" name="图片 1"/>
          <p:cNvPicPr>
            <a:picLocks noChangeAspect="1"/>
          </p:cNvPicPr>
          <p:nvPr/>
        </p:nvPicPr>
        <p:blipFill>
          <a:blip r:embed="rId3"/>
          <a:stretch>
            <a:fillRect/>
          </a:stretch>
        </p:blipFill>
        <p:spPr>
          <a:xfrm>
            <a:off x="331954" y="3774968"/>
            <a:ext cx="4227830" cy="2890520"/>
          </a:xfrm>
          <a:prstGeom prst="rect">
            <a:avLst/>
          </a:prstGeom>
        </p:spPr>
      </p:pic>
      <p:sp>
        <p:nvSpPr>
          <p:cNvPr id="3" name="矩形: 圆角 2"/>
          <p:cNvSpPr/>
          <p:nvPr/>
        </p:nvSpPr>
        <p:spPr>
          <a:xfrm>
            <a:off x="7429349" y="2576029"/>
            <a:ext cx="4464596" cy="3811946"/>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08350" y="3337864"/>
            <a:ext cx="3894370" cy="2761463"/>
          </a:xfrm>
          <a:prstGeom prst="rect">
            <a:avLst/>
          </a:prstGeom>
          <a:noFill/>
          <a:extLst>
            <a:ext uri="{909E8E84-426E-40DD-AFC4-6F175D3DCCD1}">
              <a14:hiddenFill xmlns:a14="http://schemas.microsoft.com/office/drawing/2010/main">
                <a:solidFill>
                  <a:srgbClr val="FFFFFF"/>
                </a:solidFill>
              </a14:hiddenFill>
            </a:ext>
          </a:extLst>
        </p:spPr>
      </p:pic>
      <p:sp>
        <p:nvSpPr>
          <p:cNvPr id="5" name="文本框 4"/>
          <p:cNvSpPr txBox="1"/>
          <p:nvPr/>
        </p:nvSpPr>
        <p:spPr>
          <a:xfrm>
            <a:off x="7429349" y="2758623"/>
            <a:ext cx="4464596" cy="523220"/>
          </a:xfrm>
          <a:prstGeom prst="rect">
            <a:avLst/>
          </a:prstGeom>
          <a:noFill/>
        </p:spPr>
        <p:txBody>
          <a:bodyPr wrap="square">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新能源汽车产业发展规划（</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2021-2035</a:t>
            </a:r>
            <a:r>
              <a:rPr kumimoji="0" lang="zh-CN" altLang="en-US"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r>
              <a:rPr kumimoji="0" lang="en-US" altLang="zh-CN" sz="14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a:t>
            </a:r>
          </a:p>
          <a:p>
            <a:pPr marL="0" marR="0" lvl="0" indent="0" algn="ctr" defTabSz="914400" rtl="0" eaLnBrk="1" fontAlgn="auto" latinLnBrk="0" hangingPunct="1">
              <a:lnSpc>
                <a:spcPct val="100000"/>
              </a:lnSpc>
              <a:spcBef>
                <a:spcPts val="0"/>
              </a:spcBef>
              <a:spcAft>
                <a:spcPts val="0"/>
              </a:spcAft>
              <a:buClrTx/>
              <a:buSzTx/>
              <a:buFontTx/>
              <a:buNone/>
              <a:defRPr/>
            </a:pPr>
            <a:r>
              <a:rPr kumimoji="0" lang="en-US" altLang="zh-CN" sz="14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14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进一步提升充换电基础设施服务保障能力的实施意见</a:t>
            </a:r>
            <a:r>
              <a:rPr kumimoji="0" lang="en-US" altLang="zh-CN" sz="14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endParaRPr kumimoji="0" lang="zh-CN" altLang="en-US" sz="14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pic>
        <p:nvPicPr>
          <p:cNvPr id="1030" name="Picture 6"/>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545654" y="3121629"/>
            <a:ext cx="3039516" cy="2890520"/>
          </a:xfrm>
          <a:prstGeom prst="rect">
            <a:avLst/>
          </a:prstGeom>
          <a:noFill/>
          <a:extLst>
            <a:ext uri="{909E8E84-426E-40DD-AFC4-6F175D3DCCD1}">
              <a14:hiddenFill xmlns:a14="http://schemas.microsoft.com/office/drawing/2010/main">
                <a:solidFill>
                  <a:srgbClr val="FFFFFF"/>
                </a:solidFill>
              </a14:hiddenFill>
            </a:ext>
          </a:extLst>
        </p:spPr>
      </p:pic>
      <p:pic>
        <p:nvPicPr>
          <p:cNvPr id="6" name="图片 5"/>
          <p:cNvPicPr>
            <a:picLocks noChangeAspect="1"/>
          </p:cNvPicPr>
          <p:nvPr/>
        </p:nvPicPr>
        <p:blipFill>
          <a:blip r:embed="rId6"/>
          <a:stretch>
            <a:fillRect/>
          </a:stretch>
        </p:blipFill>
        <p:spPr>
          <a:xfrm>
            <a:off x="901143" y="3429000"/>
            <a:ext cx="2336674" cy="1405713"/>
          </a:xfrm>
          <a:prstGeom prst="rect">
            <a:avLst/>
          </a:prstGeom>
        </p:spPr>
      </p:pic>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产业机遇</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01706" y="1340841"/>
            <a:ext cx="5537848" cy="5348107"/>
            <a:chOff x="3848519" y="1491871"/>
            <a:chExt cx="7754201" cy="1381958"/>
          </a:xfrm>
        </p:grpSpPr>
        <p:sp>
          <p:nvSpPr>
            <p:cNvPr id="19" name="矩形: 圆角 18"/>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9" name="文本框 28"/>
            <p:cNvSpPr txBox="1"/>
            <p:nvPr/>
          </p:nvSpPr>
          <p:spPr>
            <a:xfrm>
              <a:off x="3979841" y="1528325"/>
              <a:ext cx="7500079" cy="35788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全国统一大市场带来的制度红利</a:t>
              </a:r>
              <a:endParaRPr kumimoji="0" lang="en-US" altLang="zh-CN"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R="0" lvl="0" algn="l" defTabSz="914400" rtl="0" eaLnBrk="1" fontAlgn="auto" latinLnBrk="0" hangingPunct="1">
                <a:lnSpc>
                  <a:spcPct val="100000"/>
                </a:lnSpc>
                <a:spcBef>
                  <a:spcPts val="0"/>
                </a:spcBef>
                <a:spcAft>
                  <a:spcPts val="0"/>
                </a:spcAft>
                <a:buClrTx/>
                <a:buSzTx/>
                <a:defRPr/>
              </a:pPr>
              <a:r>
                <a:rPr lang="en-US" altLang="zh-CN" sz="2000" dirty="0">
                  <a:solidFill>
                    <a:srgbClr val="000000"/>
                  </a:solidFill>
                  <a:latin typeface="思源黑体 CN Normal" panose="020B0400000000000000" pitchFamily="34" charset="-122"/>
                  <a:ea typeface="思源黑体 CN Normal" panose="020B0400000000000000" pitchFamily="34" charset="-122"/>
                </a:rPr>
                <a:t>V2G</a:t>
              </a:r>
              <a:r>
                <a:rPr lang="zh-CN" altLang="en-US" sz="2000" dirty="0">
                  <a:solidFill>
                    <a:srgbClr val="000000"/>
                  </a:solidFill>
                  <a:latin typeface="思源黑体 CN Normal" panose="020B0400000000000000" pitchFamily="34" charset="-122"/>
                  <a:ea typeface="思源黑体 CN Normal" panose="020B0400000000000000" pitchFamily="34" charset="-122"/>
                </a:rPr>
                <a:t>技术响应速度快，进出机制灵活，相对于固定储能装置，不需要额外投资，在消纳清洁能源多余电力有着不可替代的作用。</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grpSp>
      <p:pic>
        <p:nvPicPr>
          <p:cNvPr id="2" name="图片 1"/>
          <p:cNvPicPr>
            <a:picLocks noChangeAspect="1"/>
          </p:cNvPicPr>
          <p:nvPr/>
        </p:nvPicPr>
        <p:blipFill>
          <a:blip r:embed="rId3"/>
          <a:stretch>
            <a:fillRect/>
          </a:stretch>
        </p:blipFill>
        <p:spPr>
          <a:xfrm>
            <a:off x="661952" y="2850409"/>
            <a:ext cx="5107851" cy="3445616"/>
          </a:xfrm>
          <a:prstGeom prst="rect">
            <a:avLst/>
          </a:prstGeom>
        </p:spPr>
      </p:pic>
      <p:sp>
        <p:nvSpPr>
          <p:cNvPr id="6" name="文本框 5"/>
          <p:cNvSpPr txBox="1"/>
          <p:nvPr/>
        </p:nvSpPr>
        <p:spPr>
          <a:xfrm>
            <a:off x="401706" y="6296025"/>
            <a:ext cx="4016545" cy="392928"/>
          </a:xfrm>
          <a:prstGeom prst="rect">
            <a:avLst/>
          </a:prstGeom>
          <a:noFill/>
        </p:spPr>
        <p:txBody>
          <a:bodyPr wrap="square">
            <a:spAutoFit/>
          </a:bodyPr>
          <a:lstStyle/>
          <a:p>
            <a:pPr>
              <a:lnSpc>
                <a:spcPct val="115000"/>
              </a:lnSpc>
              <a:spcAft>
                <a:spcPts val="800"/>
              </a:spcAft>
            </a:pPr>
            <a:r>
              <a:rPr lang="zh-CN" altLang="zh-CN" sz="1800" kern="100" dirty="0">
                <a:effectLst/>
                <a:latin typeface="等线" panose="02010600030101010101" charset="-122"/>
                <a:ea typeface="等线" panose="02010600030101010101" charset="-122"/>
                <a:cs typeface="Times New Roman" panose="02020603050405020304" pitchFamily="18" charset="0"/>
              </a:rPr>
              <a:t>十四五”大型清洁能源基地布局示意图</a:t>
            </a:r>
          </a:p>
        </p:txBody>
      </p:sp>
      <p:grpSp>
        <p:nvGrpSpPr>
          <p:cNvPr id="9" name="组合 8"/>
          <p:cNvGrpSpPr/>
          <p:nvPr/>
        </p:nvGrpSpPr>
        <p:grpSpPr>
          <a:xfrm>
            <a:off x="6199800" y="1340841"/>
            <a:ext cx="5537848" cy="5348107"/>
            <a:chOff x="3848519" y="1491871"/>
            <a:chExt cx="7754201" cy="1381958"/>
          </a:xfrm>
        </p:grpSpPr>
        <p:sp>
          <p:nvSpPr>
            <p:cNvPr id="10" name="矩形: 圆角 9"/>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3" name="文本框 12"/>
            <p:cNvSpPr txBox="1"/>
            <p:nvPr/>
          </p:nvSpPr>
          <p:spPr>
            <a:xfrm>
              <a:off x="3979841" y="1528325"/>
              <a:ext cx="7500079" cy="59647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智能电网保驾护航</a:t>
              </a:r>
              <a:endParaRPr kumimoji="0" lang="en-US" altLang="zh-CN"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R="0" lvl="0" algn="l" defTabSz="914400" rtl="0" eaLnBrk="1" fontAlgn="auto" latinLnBrk="0" hangingPunct="1">
                <a:lnSpc>
                  <a:spcPct val="100000"/>
                </a:lnSpc>
                <a:spcBef>
                  <a:spcPts val="0"/>
                </a:spcBef>
                <a:spcAft>
                  <a:spcPts val="0"/>
                </a:spcAft>
                <a:buClrTx/>
                <a:buSzTx/>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发展分布式智能电网，通过提升电网智能化水平，主动适应大规模分布式新能源发展。随着智能电网在国内的逐步普及，</a:t>
              </a:r>
              <a:r>
                <a:rPr lang="en-US" altLang="zh-CN" sz="2000" dirty="0">
                  <a:solidFill>
                    <a:srgbClr val="000000"/>
                  </a:solidFill>
                  <a:latin typeface="思源黑体 CN Normal" panose="020B0400000000000000" pitchFamily="34" charset="-122"/>
                  <a:ea typeface="思源黑体 CN Normal" panose="020B0400000000000000" pitchFamily="34" charset="-122"/>
                </a:rPr>
                <a:t>V2G</a:t>
              </a:r>
              <a:r>
                <a:rPr lang="zh-CN" altLang="en-US" sz="2000" dirty="0">
                  <a:solidFill>
                    <a:srgbClr val="000000"/>
                  </a:solidFill>
                  <a:latin typeface="思源黑体 CN Normal" panose="020B0400000000000000" pitchFamily="34" charset="-122"/>
                  <a:ea typeface="思源黑体 CN Normal" panose="020B0400000000000000" pitchFamily="34" charset="-122"/>
                </a:rPr>
                <a:t>这一典型工况也势必会提上日程，</a:t>
              </a:r>
              <a:r>
                <a:rPr lang="en-US" altLang="zh-CN" sz="2000" dirty="0">
                  <a:solidFill>
                    <a:srgbClr val="000000"/>
                  </a:solidFill>
                  <a:latin typeface="思源黑体 CN Normal" panose="020B0400000000000000" pitchFamily="34" charset="-122"/>
                  <a:ea typeface="思源黑体 CN Normal" panose="020B0400000000000000" pitchFamily="34" charset="-122"/>
                </a:rPr>
                <a:t>V2G</a:t>
              </a:r>
              <a:r>
                <a:rPr lang="zh-CN" altLang="en-US" sz="2000" dirty="0">
                  <a:solidFill>
                    <a:srgbClr val="000000"/>
                  </a:solidFill>
                  <a:latin typeface="思源黑体 CN Normal" panose="020B0400000000000000" pitchFamily="34" charset="-122"/>
                  <a:ea typeface="思源黑体 CN Normal" panose="020B0400000000000000" pitchFamily="34" charset="-122"/>
                </a:rPr>
                <a:t>过程中大电网、微电网的安全问题也会在智能电网不断升级换代的大趋势下得到妥善解决。</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grpSp>
      <p:pic>
        <p:nvPicPr>
          <p:cNvPr id="18" name="图片 17"/>
          <p:cNvPicPr>
            <a:picLocks noChangeAspect="1"/>
          </p:cNvPicPr>
          <p:nvPr/>
        </p:nvPicPr>
        <p:blipFill>
          <a:blip r:embed="rId4"/>
          <a:stretch>
            <a:fillRect/>
          </a:stretch>
        </p:blipFill>
        <p:spPr>
          <a:xfrm>
            <a:off x="6541090" y="3790427"/>
            <a:ext cx="4855268" cy="2702062"/>
          </a:xfrm>
          <a:prstGeom prst="rect">
            <a:avLst/>
          </a:prstGeom>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国内发展</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01706" y="1340841"/>
            <a:ext cx="5537848" cy="5348107"/>
            <a:chOff x="3848519" y="1491871"/>
            <a:chExt cx="7754201" cy="1381958"/>
          </a:xfrm>
        </p:grpSpPr>
        <p:sp>
          <p:nvSpPr>
            <p:cNvPr id="19" name="矩形: 圆角 18"/>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9" name="文本框 28"/>
            <p:cNvSpPr txBox="1"/>
            <p:nvPr/>
          </p:nvSpPr>
          <p:spPr>
            <a:xfrm>
              <a:off x="3979841" y="1528325"/>
              <a:ext cx="7500079" cy="676004"/>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深圳开展全国最大规模车网互动</a:t>
              </a:r>
              <a:endParaRPr kumimoji="0" lang="en-US" altLang="zh-CN"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R="0" lvl="0" algn="l" defTabSz="914400" rtl="0" eaLnBrk="1" fontAlgn="auto" latinLnBrk="0" hangingPunct="1">
                <a:lnSpc>
                  <a:spcPct val="100000"/>
                </a:lnSpc>
                <a:spcBef>
                  <a:spcPts val="0"/>
                </a:spcBef>
                <a:spcAft>
                  <a:spcPts val="0"/>
                </a:spcAft>
                <a:buClrTx/>
                <a:buSzTx/>
                <a:defRPr/>
              </a:pPr>
              <a:r>
                <a:rPr lang="zh-CN" altLang="en-US" sz="2000" dirty="0">
                  <a:solidFill>
                    <a:srgbClr val="000000"/>
                  </a:solidFill>
                  <a:latin typeface="思源黑体 CN Normal" panose="020B0400000000000000" pitchFamily="34" charset="-122"/>
                  <a:ea typeface="思源黑体 CN Normal" panose="020B0400000000000000" pitchFamily="34" charset="-122"/>
                </a:rPr>
                <a:t>全国最大规模的车网互动应用在深圳成功实施。深圳</a:t>
              </a:r>
              <a:r>
                <a:rPr lang="en-US" altLang="zh-CN" sz="2000" dirty="0">
                  <a:solidFill>
                    <a:srgbClr val="C00000"/>
                  </a:solidFill>
                  <a:latin typeface="思源黑体 CN Normal" panose="020B0400000000000000" pitchFamily="34" charset="-122"/>
                  <a:ea typeface="思源黑体 CN Normal" panose="020B0400000000000000" pitchFamily="34" charset="-122"/>
                </a:rPr>
                <a:t>1473</a:t>
              </a:r>
              <a:r>
                <a:rPr lang="zh-CN" altLang="en-US" sz="2000" dirty="0">
                  <a:solidFill>
                    <a:srgbClr val="C00000"/>
                  </a:solidFill>
                  <a:latin typeface="思源黑体 CN Normal" panose="020B0400000000000000" pitchFamily="34" charset="-122"/>
                  <a:ea typeface="思源黑体 CN Normal" panose="020B0400000000000000" pitchFamily="34" charset="-122"/>
                </a:rPr>
                <a:t>辆</a:t>
              </a:r>
              <a:r>
                <a:rPr lang="zh-CN" altLang="en-US" sz="2000" dirty="0">
                  <a:solidFill>
                    <a:srgbClr val="000000"/>
                  </a:solidFill>
                  <a:latin typeface="思源黑体 CN Normal" panose="020B0400000000000000" pitchFamily="34" charset="-122"/>
                  <a:ea typeface="思源黑体 CN Normal" panose="020B0400000000000000" pitchFamily="34" charset="-122"/>
                </a:rPr>
                <a:t>新能源汽车在不同场站分别通过“有序充电”“反向放电”响应电网削峰需求，实现新能源汽车与电网的“双向奔赴”。此次响应历经</a:t>
              </a:r>
              <a:r>
                <a:rPr lang="en-US" altLang="zh-CN" sz="2000" dirty="0">
                  <a:solidFill>
                    <a:srgbClr val="000000"/>
                  </a:solidFill>
                  <a:latin typeface="思源黑体 CN Normal" panose="020B0400000000000000" pitchFamily="34" charset="-122"/>
                  <a:ea typeface="思源黑体 CN Normal" panose="020B0400000000000000" pitchFamily="34" charset="-122"/>
                </a:rPr>
                <a:t>1</a:t>
              </a:r>
              <a:r>
                <a:rPr lang="zh-CN" altLang="en-US" sz="2000" dirty="0">
                  <a:solidFill>
                    <a:srgbClr val="000000"/>
                  </a:solidFill>
                  <a:latin typeface="思源黑体 CN Normal" panose="020B0400000000000000" pitchFamily="34" charset="-122"/>
                  <a:ea typeface="思源黑体 CN Normal" panose="020B0400000000000000" pitchFamily="34" charset="-122"/>
                </a:rPr>
                <a:t>小时，涉及充电站</a:t>
              </a:r>
              <a:r>
                <a:rPr lang="en-US" altLang="zh-CN" sz="2000" dirty="0">
                  <a:solidFill>
                    <a:srgbClr val="C00000"/>
                  </a:solidFill>
                  <a:latin typeface="思源黑体 CN Normal" panose="020B0400000000000000" pitchFamily="34" charset="-122"/>
                  <a:ea typeface="思源黑体 CN Normal" panose="020B0400000000000000" pitchFamily="34" charset="-122"/>
                </a:rPr>
                <a:t>500</a:t>
              </a:r>
              <a:r>
                <a:rPr lang="zh-CN" altLang="en-US" sz="2000" dirty="0">
                  <a:solidFill>
                    <a:srgbClr val="C00000"/>
                  </a:solidFill>
                  <a:latin typeface="思源黑体 CN Normal" panose="020B0400000000000000" pitchFamily="34" charset="-122"/>
                  <a:ea typeface="思源黑体 CN Normal" panose="020B0400000000000000" pitchFamily="34" charset="-122"/>
                </a:rPr>
                <a:t>座</a:t>
              </a:r>
              <a:r>
                <a:rPr lang="zh-CN" altLang="en-US" sz="2000" dirty="0">
                  <a:solidFill>
                    <a:srgbClr val="000000"/>
                  </a:solidFill>
                  <a:latin typeface="思源黑体 CN Normal" panose="020B0400000000000000" pitchFamily="34" charset="-122"/>
                  <a:ea typeface="思源黑体 CN Normal" panose="020B0400000000000000" pitchFamily="34" charset="-122"/>
                </a:rPr>
                <a:t>，充电桩</a:t>
              </a:r>
              <a:r>
                <a:rPr lang="en-US" altLang="zh-CN" sz="2000" dirty="0">
                  <a:solidFill>
                    <a:srgbClr val="C00000"/>
                  </a:solidFill>
                  <a:latin typeface="思源黑体 CN Normal" panose="020B0400000000000000" pitchFamily="34" charset="-122"/>
                  <a:ea typeface="思源黑体 CN Normal" panose="020B0400000000000000" pitchFamily="34" charset="-122"/>
                </a:rPr>
                <a:t>1.5</a:t>
              </a:r>
              <a:r>
                <a:rPr lang="zh-CN" altLang="en-US" sz="2000" dirty="0">
                  <a:solidFill>
                    <a:srgbClr val="C00000"/>
                  </a:solidFill>
                  <a:latin typeface="思源黑体 CN Normal" panose="020B0400000000000000" pitchFamily="34" charset="-122"/>
                  <a:ea typeface="思源黑体 CN Normal" panose="020B0400000000000000" pitchFamily="34" charset="-122"/>
                </a:rPr>
                <a:t>万支</a:t>
              </a:r>
              <a:r>
                <a:rPr lang="zh-CN" altLang="en-US" sz="2000" dirty="0">
                  <a:solidFill>
                    <a:srgbClr val="000000"/>
                  </a:solidFill>
                  <a:latin typeface="思源黑体 CN Normal" panose="020B0400000000000000" pitchFamily="34" charset="-122"/>
                  <a:ea typeface="思源黑体 CN Normal" panose="020B0400000000000000" pitchFamily="34" charset="-122"/>
                </a:rPr>
                <a:t>，削峰电量规模达</a:t>
              </a:r>
              <a:r>
                <a:rPr lang="en-US" altLang="zh-CN" sz="2000" dirty="0">
                  <a:solidFill>
                    <a:srgbClr val="C00000"/>
                  </a:solidFill>
                  <a:latin typeface="思源黑体 CN Normal" panose="020B0400000000000000" pitchFamily="34" charset="-122"/>
                  <a:ea typeface="思源黑体 CN Normal" panose="020B0400000000000000" pitchFamily="34" charset="-122"/>
                </a:rPr>
                <a:t>4389</a:t>
              </a:r>
              <a:r>
                <a:rPr lang="zh-CN" altLang="en-US" sz="2000" dirty="0">
                  <a:solidFill>
                    <a:srgbClr val="C00000"/>
                  </a:solidFill>
                  <a:latin typeface="思源黑体 CN Normal" panose="020B0400000000000000" pitchFamily="34" charset="-122"/>
                  <a:ea typeface="思源黑体 CN Normal" panose="020B0400000000000000" pitchFamily="34" charset="-122"/>
                </a:rPr>
                <a:t>度</a:t>
              </a:r>
              <a:r>
                <a:rPr lang="zh-CN" altLang="en-US" sz="2000" dirty="0">
                  <a:solidFill>
                    <a:srgbClr val="000000"/>
                  </a:solidFill>
                  <a:latin typeface="思源黑体 CN Normal" panose="020B0400000000000000" pitchFamily="34" charset="-122"/>
                  <a:ea typeface="思源黑体 CN Normal" panose="020B0400000000000000" pitchFamily="34" charset="-122"/>
                </a:rPr>
                <a:t>，相当于</a:t>
              </a:r>
              <a:r>
                <a:rPr lang="en-US" altLang="zh-CN" sz="2000" dirty="0">
                  <a:solidFill>
                    <a:srgbClr val="000000"/>
                  </a:solidFill>
                  <a:latin typeface="思源黑体 CN Normal" panose="020B0400000000000000" pitchFamily="34" charset="-122"/>
                  <a:ea typeface="思源黑体 CN Normal" panose="020B0400000000000000" pitchFamily="34" charset="-122"/>
                </a:rPr>
                <a:t>548</a:t>
              </a:r>
              <a:r>
                <a:rPr lang="zh-CN" altLang="en-US" sz="2000" dirty="0">
                  <a:solidFill>
                    <a:srgbClr val="000000"/>
                  </a:solidFill>
                  <a:latin typeface="思源黑体 CN Normal" panose="020B0400000000000000" pitchFamily="34" charset="-122"/>
                  <a:ea typeface="思源黑体 CN Normal" panose="020B0400000000000000" pitchFamily="34" charset="-122"/>
                </a:rPr>
                <a:t>户家庭一天的用电需求。</a:t>
              </a: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p:txBody>
        </p:sp>
      </p:grpSp>
      <p:sp>
        <p:nvSpPr>
          <p:cNvPr id="5" name="文本框 4"/>
          <p:cNvSpPr txBox="1"/>
          <p:nvPr/>
        </p:nvSpPr>
        <p:spPr>
          <a:xfrm>
            <a:off x="1296009" y="6223995"/>
            <a:ext cx="4016545" cy="392928"/>
          </a:xfrm>
          <a:prstGeom prst="rect">
            <a:avLst/>
          </a:prstGeom>
          <a:noFill/>
        </p:spPr>
        <p:txBody>
          <a:bodyPr wrap="square">
            <a:spAutoFit/>
          </a:bodyPr>
          <a:lstStyle/>
          <a:p>
            <a:pPr>
              <a:lnSpc>
                <a:spcPct val="115000"/>
              </a:lnSpc>
              <a:spcAft>
                <a:spcPts val="800"/>
              </a:spcAft>
            </a:pPr>
            <a:r>
              <a:rPr lang="zh-CN" altLang="en-US" sz="1800" kern="100" dirty="0">
                <a:effectLst/>
                <a:latin typeface="等线" panose="02010600030101010101" charset="-122"/>
                <a:ea typeface="等线" panose="02010600030101010101" charset="-122"/>
                <a:cs typeface="Times New Roman" panose="02020603050405020304" pitchFamily="18" charset="0"/>
              </a:rPr>
              <a:t>电网反向送电获得收益 受访者供图</a:t>
            </a:r>
            <a:endParaRPr lang="zh-CN" altLang="zh-CN" sz="1800" kern="100" dirty="0">
              <a:effectLst/>
              <a:latin typeface="等线" panose="02010600030101010101" charset="-122"/>
              <a:ea typeface="等线" panose="02010600030101010101" charset="-122"/>
              <a:cs typeface="Times New Roman" panose="02020603050405020304" pitchFamily="18" charset="0"/>
            </a:endParaRPr>
          </a:p>
        </p:txBody>
      </p:sp>
      <p:pic>
        <p:nvPicPr>
          <p:cNvPr id="7" name="图片 6"/>
          <p:cNvPicPr>
            <a:picLocks noChangeAspect="1"/>
          </p:cNvPicPr>
          <p:nvPr/>
        </p:nvPicPr>
        <p:blipFill>
          <a:blip r:embed="rId3"/>
          <a:stretch>
            <a:fillRect/>
          </a:stretch>
        </p:blipFill>
        <p:spPr>
          <a:xfrm>
            <a:off x="1289629" y="4098017"/>
            <a:ext cx="3755886" cy="2125973"/>
          </a:xfrm>
          <a:prstGeom prst="rect">
            <a:avLst/>
          </a:prstGeom>
        </p:spPr>
      </p:pic>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52448" y="1702316"/>
            <a:ext cx="5463689" cy="45216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国外发展</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336392" y="1177528"/>
            <a:ext cx="6019190" cy="5549728"/>
            <a:chOff x="3848519" y="1491871"/>
            <a:chExt cx="8428186" cy="1381958"/>
          </a:xfrm>
        </p:grpSpPr>
        <p:sp>
          <p:nvSpPr>
            <p:cNvPr id="19" name="矩形: 圆角 18"/>
            <p:cNvSpPr/>
            <p:nvPr/>
          </p:nvSpPr>
          <p:spPr>
            <a:xfrm>
              <a:off x="3848519" y="1491871"/>
              <a:ext cx="8428186"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9" name="文本框 28"/>
            <p:cNvSpPr txBox="1"/>
            <p:nvPr/>
          </p:nvSpPr>
          <p:spPr>
            <a:xfrm>
              <a:off x="3979841" y="1548085"/>
              <a:ext cx="8296864" cy="1287561"/>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美国</a:t>
              </a:r>
              <a:r>
                <a:rPr kumimoji="0" lang="en-US" altLang="zh-CN"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V2G</a:t>
              </a:r>
              <a:r>
                <a:rPr kumimoji="0" lang="zh-CN" altLang="en-US"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技术的发展历程</a:t>
              </a:r>
              <a:endParaRPr kumimoji="0" lang="en-US" altLang="zh-CN"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dirty="0">
                  <a:solidFill>
                    <a:srgbClr val="000000"/>
                  </a:solidFill>
                  <a:latin typeface="思源黑体 CN Normal" panose="020B0400000000000000" pitchFamily="34" charset="-122"/>
                  <a:ea typeface="思源黑体 CN Normal" panose="020B0400000000000000" pitchFamily="34" charset="-122"/>
                </a:rPr>
                <a:t>1995</a:t>
              </a:r>
              <a:r>
                <a:rPr lang="zh-CN" altLang="en-US" dirty="0">
                  <a:solidFill>
                    <a:srgbClr val="000000"/>
                  </a:solidFill>
                  <a:latin typeface="思源黑体 CN Normal" panose="020B0400000000000000" pitchFamily="34" charset="-122"/>
                  <a:ea typeface="思源黑体 CN Normal" panose="020B0400000000000000" pitchFamily="34" charset="-122"/>
                </a:rPr>
                <a:t>年：</a:t>
              </a:r>
              <a:r>
                <a:rPr lang="en-US" altLang="zh-CN" dirty="0">
                  <a:solidFill>
                    <a:srgbClr val="000000"/>
                  </a:solidFill>
                  <a:latin typeface="思源黑体 CN Normal" panose="020B0400000000000000" pitchFamily="34" charset="-122"/>
                  <a:ea typeface="思源黑体 CN Normal" panose="020B0400000000000000" pitchFamily="34" charset="-122"/>
                </a:rPr>
                <a:t>V2G</a:t>
              </a:r>
              <a:r>
                <a:rPr lang="zh-CN" altLang="en-US" dirty="0">
                  <a:solidFill>
                    <a:srgbClr val="000000"/>
                  </a:solidFill>
                  <a:latin typeface="思源黑体 CN Normal" panose="020B0400000000000000" pitchFamily="34" charset="-122"/>
                  <a:ea typeface="思源黑体 CN Normal" panose="020B0400000000000000" pitchFamily="34" charset="-122"/>
                </a:rPr>
                <a:t>技术的概念</a:t>
              </a:r>
              <a:r>
                <a:rPr lang="zh-CN" altLang="en-US" dirty="0">
                  <a:solidFill>
                    <a:srgbClr val="C00000"/>
                  </a:solidFill>
                  <a:latin typeface="思源黑体 CN Normal" panose="020B0400000000000000" pitchFamily="34" charset="-122"/>
                  <a:ea typeface="思源黑体 CN Normal" panose="020B0400000000000000" pitchFamily="34" charset="-122"/>
                </a:rPr>
                <a:t>原型提出</a:t>
              </a:r>
              <a:r>
                <a:rPr lang="zh-CN" altLang="en-US" dirty="0">
                  <a:solidFill>
                    <a:srgbClr val="000000"/>
                  </a:solidFill>
                  <a:latin typeface="思源黑体 CN Normal" panose="020B0400000000000000" pitchFamily="34" charset="-122"/>
                  <a:ea typeface="思源黑体 CN Normal" panose="020B0400000000000000" pitchFamily="34" charset="-122"/>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dirty="0">
                  <a:solidFill>
                    <a:srgbClr val="000000"/>
                  </a:solidFill>
                  <a:latin typeface="思源黑体 CN Normal" panose="020B0400000000000000" pitchFamily="34" charset="-122"/>
                  <a:ea typeface="思源黑体 CN Normal" panose="020B0400000000000000" pitchFamily="34" charset="-122"/>
                </a:rPr>
                <a:t>1997</a:t>
              </a:r>
              <a:r>
                <a:rPr lang="zh-CN" altLang="en-US" dirty="0">
                  <a:solidFill>
                    <a:srgbClr val="000000"/>
                  </a:solidFill>
                  <a:latin typeface="思源黑体 CN Normal" panose="020B0400000000000000" pitchFamily="34" charset="-122"/>
                  <a:ea typeface="思源黑体 CN Normal" panose="020B0400000000000000" pitchFamily="34" charset="-122"/>
                </a:rPr>
                <a:t>年：</a:t>
              </a:r>
              <a:r>
                <a:rPr lang="en-US" altLang="zh-CN" dirty="0">
                  <a:solidFill>
                    <a:srgbClr val="000000"/>
                  </a:solidFill>
                  <a:latin typeface="思源黑体 CN Normal" panose="020B0400000000000000" pitchFamily="34" charset="-122"/>
                  <a:ea typeface="思源黑体 CN Normal" panose="020B0400000000000000" pitchFamily="34" charset="-122"/>
                </a:rPr>
                <a:t>Kempton</a:t>
              </a:r>
              <a:r>
                <a:rPr lang="zh-CN" altLang="en-US" dirty="0">
                  <a:solidFill>
                    <a:srgbClr val="000000"/>
                  </a:solidFill>
                  <a:latin typeface="思源黑体 CN Normal" panose="020B0400000000000000" pitchFamily="34" charset="-122"/>
                  <a:ea typeface="思源黑体 CN Normal" panose="020B0400000000000000" pitchFamily="34" charset="-122"/>
                </a:rPr>
                <a:t>团队进一步</a:t>
              </a:r>
              <a:r>
                <a:rPr lang="zh-CN" altLang="en-US" dirty="0">
                  <a:solidFill>
                    <a:srgbClr val="C00000"/>
                  </a:solidFill>
                  <a:latin typeface="思源黑体 CN Normal" panose="020B0400000000000000" pitchFamily="34" charset="-122"/>
                  <a:ea typeface="思源黑体 CN Normal" panose="020B0400000000000000" pitchFamily="34" charset="-122"/>
                </a:rPr>
                <a:t>完善</a:t>
              </a:r>
              <a:r>
                <a:rPr lang="en-US" altLang="zh-CN" dirty="0">
                  <a:solidFill>
                    <a:srgbClr val="000000"/>
                  </a:solidFill>
                  <a:latin typeface="思源黑体 CN Normal" panose="020B0400000000000000" pitchFamily="34" charset="-122"/>
                  <a:ea typeface="思源黑体 CN Normal" panose="020B0400000000000000" pitchFamily="34" charset="-122"/>
                </a:rPr>
                <a:t>V2G</a:t>
              </a:r>
              <a:r>
                <a:rPr lang="zh-CN" altLang="en-US" dirty="0">
                  <a:solidFill>
                    <a:srgbClr val="000000"/>
                  </a:solidFill>
                  <a:latin typeface="思源黑体 CN Normal" panose="020B0400000000000000" pitchFamily="34" charset="-122"/>
                  <a:ea typeface="思源黑体 CN Normal" panose="020B0400000000000000" pitchFamily="34" charset="-122"/>
                </a:rPr>
                <a:t>技术。</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dirty="0">
                  <a:solidFill>
                    <a:srgbClr val="000000"/>
                  </a:solidFill>
                  <a:latin typeface="思源黑体 CN Normal" panose="020B0400000000000000" pitchFamily="34" charset="-122"/>
                  <a:ea typeface="思源黑体 CN Normal" panose="020B0400000000000000" pitchFamily="34" charset="-122"/>
                </a:rPr>
                <a:t>2005</a:t>
              </a:r>
              <a:r>
                <a:rPr lang="zh-CN" altLang="en-US" dirty="0">
                  <a:solidFill>
                    <a:srgbClr val="000000"/>
                  </a:solidFill>
                  <a:latin typeface="思源黑体 CN Normal" panose="020B0400000000000000" pitchFamily="34" charset="-122"/>
                  <a:ea typeface="思源黑体 CN Normal" panose="020B0400000000000000" pitchFamily="34" charset="-122"/>
                </a:rPr>
                <a:t>年：</a:t>
              </a:r>
              <a:r>
                <a:rPr lang="en-US" altLang="zh-CN" dirty="0">
                  <a:solidFill>
                    <a:srgbClr val="000000"/>
                  </a:solidFill>
                  <a:latin typeface="思源黑体 CN Normal" panose="020B0400000000000000" pitchFamily="34" charset="-122"/>
                  <a:ea typeface="思源黑体 CN Normal" panose="020B0400000000000000" pitchFamily="34" charset="-122"/>
                </a:rPr>
                <a:t>Kempton</a:t>
              </a:r>
              <a:r>
                <a:rPr lang="zh-CN" altLang="en-US" dirty="0">
                  <a:solidFill>
                    <a:srgbClr val="000000"/>
                  </a:solidFill>
                  <a:latin typeface="思源黑体 CN Normal" panose="020B0400000000000000" pitchFamily="34" charset="-122"/>
                  <a:ea typeface="思源黑体 CN Normal" panose="020B0400000000000000" pitchFamily="34" charset="-122"/>
                </a:rPr>
                <a:t>对经济性、初步控制策略和整体架构进行了评估，证明技术实施的</a:t>
              </a:r>
              <a:r>
                <a:rPr lang="zh-CN" altLang="en-US" dirty="0">
                  <a:solidFill>
                    <a:srgbClr val="C00000"/>
                  </a:solidFill>
                  <a:latin typeface="思源黑体 CN Normal" panose="020B0400000000000000" pitchFamily="34" charset="-122"/>
                  <a:ea typeface="思源黑体 CN Normal" panose="020B0400000000000000" pitchFamily="34" charset="-122"/>
                </a:rPr>
                <a:t>可行性和经济性</a:t>
              </a:r>
              <a:r>
                <a:rPr lang="zh-CN" altLang="en-US" dirty="0">
                  <a:solidFill>
                    <a:srgbClr val="000000"/>
                  </a:solidFill>
                  <a:latin typeface="思源黑体 CN Normal" panose="020B0400000000000000" pitchFamily="34" charset="-122"/>
                  <a:ea typeface="思源黑体 CN Normal" panose="020B0400000000000000" pitchFamily="34" charset="-122"/>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dirty="0">
                  <a:solidFill>
                    <a:srgbClr val="000000"/>
                  </a:solidFill>
                  <a:latin typeface="思源黑体 CN Normal" panose="020B0400000000000000" pitchFamily="34" charset="-122"/>
                  <a:ea typeface="思源黑体 CN Normal" panose="020B0400000000000000" pitchFamily="34" charset="-122"/>
                </a:rPr>
                <a:t>2007</a:t>
              </a:r>
              <a:r>
                <a:rPr lang="zh-CN" altLang="en-US" dirty="0">
                  <a:solidFill>
                    <a:srgbClr val="000000"/>
                  </a:solidFill>
                  <a:latin typeface="思源黑体 CN Normal" panose="020B0400000000000000" pitchFamily="34" charset="-122"/>
                  <a:ea typeface="思源黑体 CN Normal" panose="020B0400000000000000" pitchFamily="34" charset="-122"/>
                </a:rPr>
                <a:t>年：</a:t>
              </a:r>
              <a:r>
                <a:rPr lang="en-US" altLang="zh-CN" dirty="0">
                  <a:solidFill>
                    <a:srgbClr val="000000"/>
                  </a:solidFill>
                  <a:latin typeface="思源黑体 CN Normal" panose="020B0400000000000000" pitchFamily="34" charset="-122"/>
                  <a:ea typeface="思源黑体 CN Normal" panose="020B0400000000000000" pitchFamily="34" charset="-122"/>
                </a:rPr>
                <a:t>Kempton</a:t>
              </a:r>
              <a:r>
                <a:rPr lang="zh-CN" altLang="en-US" dirty="0">
                  <a:solidFill>
                    <a:srgbClr val="000000"/>
                  </a:solidFill>
                  <a:latin typeface="思源黑体 CN Normal" panose="020B0400000000000000" pitchFamily="34" charset="-122"/>
                  <a:ea typeface="思源黑体 CN Normal" panose="020B0400000000000000" pitchFamily="34" charset="-122"/>
                </a:rPr>
                <a:t>团队研发出一辆支持并网放电的电动汽车，接入电网后接受控制命令</a:t>
              </a:r>
              <a:r>
                <a:rPr lang="zh-CN" altLang="en-US" dirty="0">
                  <a:solidFill>
                    <a:srgbClr val="C00000"/>
                  </a:solidFill>
                  <a:latin typeface="思源黑体 CN Normal" panose="020B0400000000000000" pitchFamily="34" charset="-122"/>
                  <a:ea typeface="思源黑体 CN Normal" panose="020B0400000000000000" pitchFamily="34" charset="-122"/>
                </a:rPr>
                <a:t>实现</a:t>
              </a:r>
              <a:r>
                <a:rPr lang="en-US" altLang="zh-CN" dirty="0">
                  <a:solidFill>
                    <a:srgbClr val="C00000"/>
                  </a:solidFill>
                  <a:latin typeface="思源黑体 CN Normal" panose="020B0400000000000000" pitchFamily="34" charset="-122"/>
                  <a:ea typeface="思源黑体 CN Normal" panose="020B0400000000000000" pitchFamily="34" charset="-122"/>
                </a:rPr>
                <a:t>V2G</a:t>
              </a:r>
              <a:r>
                <a:rPr lang="zh-CN" altLang="en-US" dirty="0">
                  <a:solidFill>
                    <a:srgbClr val="C00000"/>
                  </a:solidFill>
                  <a:latin typeface="思源黑体 CN Normal" panose="020B0400000000000000" pitchFamily="34" charset="-122"/>
                  <a:ea typeface="思源黑体 CN Normal" panose="020B0400000000000000" pitchFamily="34" charset="-122"/>
                </a:rPr>
                <a:t>功能</a:t>
              </a:r>
              <a:r>
                <a:rPr lang="zh-CN" altLang="en-US" dirty="0">
                  <a:solidFill>
                    <a:srgbClr val="000000"/>
                  </a:solidFill>
                  <a:latin typeface="思源黑体 CN Normal" panose="020B0400000000000000" pitchFamily="34" charset="-122"/>
                  <a:ea typeface="思源黑体 CN Normal" panose="020B0400000000000000" pitchFamily="34" charset="-122"/>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dirty="0">
                  <a:solidFill>
                    <a:srgbClr val="000000"/>
                  </a:solidFill>
                  <a:latin typeface="思源黑体 CN Normal" panose="020B0400000000000000" pitchFamily="34" charset="-122"/>
                  <a:ea typeface="思源黑体 CN Normal" panose="020B0400000000000000" pitchFamily="34" charset="-122"/>
                </a:rPr>
                <a:t>2012</a:t>
              </a:r>
              <a:r>
                <a:rPr lang="zh-CN" altLang="en-US" dirty="0">
                  <a:solidFill>
                    <a:srgbClr val="000000"/>
                  </a:solidFill>
                  <a:latin typeface="思源黑体 CN Normal" panose="020B0400000000000000" pitchFamily="34" charset="-122"/>
                  <a:ea typeface="思源黑体 CN Normal" panose="020B0400000000000000" pitchFamily="34" charset="-122"/>
                </a:rPr>
                <a:t>年：</a:t>
              </a:r>
              <a:r>
                <a:rPr lang="en-US" altLang="zh-CN" dirty="0">
                  <a:solidFill>
                    <a:srgbClr val="000000"/>
                  </a:solidFill>
                  <a:latin typeface="思源黑体 CN Normal" panose="020B0400000000000000" pitchFamily="34" charset="-122"/>
                  <a:ea typeface="思源黑体 CN Normal" panose="020B0400000000000000" pitchFamily="34" charset="-122"/>
                </a:rPr>
                <a:t>eV2gSM</a:t>
              </a:r>
              <a:r>
                <a:rPr lang="zh-CN" altLang="en-US" dirty="0">
                  <a:solidFill>
                    <a:srgbClr val="000000"/>
                  </a:solidFill>
                  <a:latin typeface="思源黑体 CN Normal" panose="020B0400000000000000" pitchFamily="34" charset="-122"/>
                  <a:ea typeface="思源黑体 CN Normal" panose="020B0400000000000000" pitchFamily="34" charset="-122"/>
                </a:rPr>
                <a:t>试点项目，</a:t>
              </a:r>
              <a:r>
                <a:rPr lang="zh-CN" altLang="en-US" dirty="0">
                  <a:solidFill>
                    <a:srgbClr val="C00000"/>
                  </a:solidFill>
                  <a:latin typeface="思源黑体 CN Normal" panose="020B0400000000000000" pitchFamily="34" charset="-122"/>
                  <a:ea typeface="思源黑体 CN Normal" panose="020B0400000000000000" pitchFamily="34" charset="-122"/>
                </a:rPr>
                <a:t>评估了</a:t>
              </a:r>
              <a:r>
                <a:rPr lang="zh-CN" altLang="en-US" dirty="0">
                  <a:solidFill>
                    <a:srgbClr val="000000"/>
                  </a:solidFill>
                  <a:latin typeface="思源黑体 CN Normal" panose="020B0400000000000000" pitchFamily="34" charset="-122"/>
                  <a:ea typeface="思源黑体 CN Normal" panose="020B0400000000000000" pitchFamily="34" charset="-122"/>
                </a:rPr>
                <a:t>电动汽车向</a:t>
              </a:r>
              <a:r>
                <a:rPr lang="en-US" altLang="zh-CN" dirty="0">
                  <a:solidFill>
                    <a:srgbClr val="000000"/>
                  </a:solidFill>
                  <a:latin typeface="思源黑体 CN Normal" panose="020B0400000000000000" pitchFamily="34" charset="-122"/>
                  <a:ea typeface="思源黑体 CN Normal" panose="020B0400000000000000" pitchFamily="34" charset="-122"/>
                </a:rPr>
                <a:t>PJM</a:t>
              </a:r>
              <a:r>
                <a:rPr lang="zh-CN" altLang="en-US" dirty="0">
                  <a:solidFill>
                    <a:srgbClr val="000000"/>
                  </a:solidFill>
                  <a:latin typeface="思源黑体 CN Normal" panose="020B0400000000000000" pitchFamily="34" charset="-122"/>
                  <a:ea typeface="思源黑体 CN Normal" panose="020B0400000000000000" pitchFamily="34" charset="-122"/>
                </a:rPr>
                <a:t>公司电网提供调频服务的</a:t>
              </a:r>
              <a:r>
                <a:rPr lang="zh-CN" altLang="en-US" dirty="0">
                  <a:solidFill>
                    <a:srgbClr val="C00000"/>
                  </a:solidFill>
                  <a:latin typeface="思源黑体 CN Normal" panose="020B0400000000000000" pitchFamily="34" charset="-122"/>
                  <a:ea typeface="思源黑体 CN Normal" panose="020B0400000000000000" pitchFamily="34" charset="-122"/>
                </a:rPr>
                <a:t>潜力</a:t>
              </a:r>
              <a:r>
                <a:rPr lang="zh-CN" altLang="en-US" dirty="0">
                  <a:solidFill>
                    <a:srgbClr val="000000"/>
                  </a:solidFill>
                  <a:latin typeface="思源黑体 CN Normal" panose="020B0400000000000000" pitchFamily="34" charset="-122"/>
                  <a:ea typeface="思源黑体 CN Normal" panose="020B0400000000000000" pitchFamily="34" charset="-122"/>
                </a:rPr>
                <a:t>，验证了电动汽车响应电网调控信号的能力，作为移动储能为电网提供服务的可行性。</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dirty="0">
                  <a:solidFill>
                    <a:srgbClr val="000000"/>
                  </a:solidFill>
                  <a:latin typeface="思源黑体 CN Normal" panose="020B0400000000000000" pitchFamily="34" charset="-122"/>
                  <a:ea typeface="思源黑体 CN Normal" panose="020B0400000000000000" pitchFamily="34" charset="-122"/>
                </a:rPr>
                <a:t>2014</a:t>
              </a:r>
              <a:r>
                <a:rPr lang="zh-CN" altLang="en-US" dirty="0">
                  <a:solidFill>
                    <a:srgbClr val="000000"/>
                  </a:solidFill>
                  <a:latin typeface="思源黑体 CN Normal" panose="020B0400000000000000" pitchFamily="34" charset="-122"/>
                  <a:ea typeface="思源黑体 CN Normal" panose="020B0400000000000000" pitchFamily="34" charset="-122"/>
                </a:rPr>
                <a:t>年：美国西南研究院（</a:t>
              </a:r>
              <a:r>
                <a:rPr lang="en-US" altLang="zh-CN" dirty="0">
                  <a:solidFill>
                    <a:srgbClr val="000000"/>
                  </a:solidFill>
                  <a:latin typeface="思源黑体 CN Normal" panose="020B0400000000000000" pitchFamily="34" charset="-122"/>
                  <a:ea typeface="思源黑体 CN Normal" panose="020B0400000000000000" pitchFamily="34" charset="-122"/>
                </a:rPr>
                <a:t>SWRI</a:t>
              </a:r>
              <a:r>
                <a:rPr lang="zh-CN" altLang="en-US" dirty="0">
                  <a:solidFill>
                    <a:srgbClr val="000000"/>
                  </a:solidFill>
                  <a:latin typeface="思源黑体 CN Normal" panose="020B0400000000000000" pitchFamily="34" charset="-122"/>
                  <a:ea typeface="思源黑体 CN Normal" panose="020B0400000000000000" pitchFamily="34" charset="-122"/>
                </a:rPr>
                <a:t>）开始</a:t>
              </a:r>
              <a:r>
                <a:rPr lang="zh-CN" altLang="en-US" dirty="0">
                  <a:solidFill>
                    <a:srgbClr val="C00000"/>
                  </a:solidFill>
                  <a:latin typeface="思源黑体 CN Normal" panose="020B0400000000000000" pitchFamily="34" charset="-122"/>
                  <a:ea typeface="思源黑体 CN Normal" panose="020B0400000000000000" pitchFamily="34" charset="-122"/>
                </a:rPr>
                <a:t>推广</a:t>
              </a:r>
              <a:r>
                <a:rPr lang="en-US" altLang="zh-CN" dirty="0">
                  <a:solidFill>
                    <a:srgbClr val="000000"/>
                  </a:solidFill>
                  <a:latin typeface="思源黑体 CN Normal" panose="020B0400000000000000" pitchFamily="34" charset="-122"/>
                  <a:ea typeface="思源黑体 CN Normal" panose="020B0400000000000000" pitchFamily="34" charset="-122"/>
                </a:rPr>
                <a:t>V2G</a:t>
              </a:r>
              <a:r>
                <a:rPr lang="zh-CN" altLang="en-US" dirty="0">
                  <a:solidFill>
                    <a:srgbClr val="000000"/>
                  </a:solidFill>
                  <a:latin typeface="思源黑体 CN Normal" panose="020B0400000000000000" pitchFamily="34" charset="-122"/>
                  <a:ea typeface="思源黑体 CN Normal" panose="020B0400000000000000" pitchFamily="34" charset="-122"/>
                </a:rPr>
                <a:t>集中管理控制系统，管理大规模的电车的充放电操作。</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dirty="0">
                  <a:solidFill>
                    <a:srgbClr val="000000"/>
                  </a:solidFill>
                  <a:latin typeface="思源黑体 CN Normal" panose="020B0400000000000000" pitchFamily="34" charset="-122"/>
                  <a:ea typeface="思源黑体 CN Normal" panose="020B0400000000000000" pitchFamily="34" charset="-122"/>
                </a:rPr>
                <a:t>2017</a:t>
              </a:r>
              <a:r>
                <a:rPr lang="zh-CN" altLang="en-US" dirty="0">
                  <a:solidFill>
                    <a:srgbClr val="000000"/>
                  </a:solidFill>
                  <a:latin typeface="思源黑体 CN Normal" panose="020B0400000000000000" pitchFamily="34" charset="-122"/>
                  <a:ea typeface="思源黑体 CN Normal" panose="020B0400000000000000" pitchFamily="34" charset="-122"/>
                </a:rPr>
                <a:t>年：</a:t>
              </a:r>
              <a:r>
                <a:rPr lang="en-US" altLang="zh-CN" dirty="0">
                  <a:solidFill>
                    <a:srgbClr val="000000"/>
                  </a:solidFill>
                  <a:latin typeface="思源黑体 CN Normal" panose="020B0400000000000000" pitchFamily="34" charset="-122"/>
                  <a:ea typeface="思源黑体 CN Normal" panose="020B0400000000000000" pitchFamily="34" charset="-122"/>
                </a:rPr>
                <a:t>CAISO</a:t>
              </a:r>
              <a:r>
                <a:rPr lang="zh-CN" altLang="en-US" dirty="0">
                  <a:solidFill>
                    <a:srgbClr val="000000"/>
                  </a:solidFill>
                  <a:latin typeface="思源黑体 CN Normal" panose="020B0400000000000000" pitchFamily="34" charset="-122"/>
                  <a:ea typeface="思源黑体 CN Normal" panose="020B0400000000000000" pitchFamily="34" charset="-122"/>
                </a:rPr>
                <a:t>开展了为期两年的研究项目，在洛杉矶空军基地建设</a:t>
              </a:r>
              <a:r>
                <a:rPr lang="en-US" altLang="zh-CN" dirty="0">
                  <a:solidFill>
                    <a:srgbClr val="000000"/>
                  </a:solidFill>
                  <a:latin typeface="思源黑体 CN Normal" panose="020B0400000000000000" pitchFamily="34" charset="-122"/>
                  <a:ea typeface="思源黑体 CN Normal" panose="020B0400000000000000" pitchFamily="34" charset="-122"/>
                </a:rPr>
                <a:t>V2G</a:t>
              </a:r>
              <a:r>
                <a:rPr lang="zh-CN" altLang="en-US" dirty="0">
                  <a:solidFill>
                    <a:srgbClr val="C00000"/>
                  </a:solidFill>
                  <a:latin typeface="思源黑体 CN Normal" panose="020B0400000000000000" pitchFamily="34" charset="-122"/>
                  <a:ea typeface="思源黑体 CN Normal" panose="020B0400000000000000" pitchFamily="34" charset="-122"/>
                </a:rPr>
                <a:t>示范项目</a:t>
              </a:r>
              <a:r>
                <a:rPr lang="zh-CN" altLang="en-US" dirty="0">
                  <a:solidFill>
                    <a:srgbClr val="000000"/>
                  </a:solidFill>
                  <a:latin typeface="思源黑体 CN Normal" panose="020B0400000000000000" pitchFamily="34" charset="-122"/>
                  <a:ea typeface="思源黑体 CN Normal" panose="020B0400000000000000" pitchFamily="34" charset="-122"/>
                </a:rPr>
                <a:t>，有</a:t>
              </a:r>
              <a:r>
                <a:rPr lang="en-US" altLang="zh-CN" dirty="0">
                  <a:solidFill>
                    <a:srgbClr val="000000"/>
                  </a:solidFill>
                  <a:latin typeface="思源黑体 CN Normal" panose="020B0400000000000000" pitchFamily="34" charset="-122"/>
                  <a:ea typeface="思源黑体 CN Normal" panose="020B0400000000000000" pitchFamily="34" charset="-122"/>
                </a:rPr>
                <a:t>32</a:t>
              </a:r>
              <a:r>
                <a:rPr lang="zh-CN" altLang="en-US" dirty="0">
                  <a:solidFill>
                    <a:srgbClr val="000000"/>
                  </a:solidFill>
                  <a:latin typeface="思源黑体 CN Normal" panose="020B0400000000000000" pitchFamily="34" charset="-122"/>
                  <a:ea typeface="思源黑体 CN Normal" panose="020B0400000000000000" pitchFamily="34" charset="-122"/>
                </a:rPr>
                <a:t>辆电动和插混动力汽车。夏威夷毛伊岛上建成</a:t>
              </a:r>
              <a:r>
                <a:rPr lang="en-US" altLang="zh-CN" dirty="0" err="1">
                  <a:solidFill>
                    <a:srgbClr val="000000"/>
                  </a:solidFill>
                  <a:latin typeface="思源黑体 CN Normal" panose="020B0400000000000000" pitchFamily="34" charset="-122"/>
                  <a:ea typeface="思源黑体 CN Normal" panose="020B0400000000000000" pitchFamily="34" charset="-122"/>
                </a:rPr>
                <a:t>JUMPSmartMaui</a:t>
              </a:r>
              <a:r>
                <a:rPr lang="zh-CN" altLang="en-US" dirty="0">
                  <a:solidFill>
                    <a:srgbClr val="C00000"/>
                  </a:solidFill>
                  <a:latin typeface="思源黑体 CN Normal" panose="020B0400000000000000" pitchFamily="34" charset="-122"/>
                  <a:ea typeface="思源黑体 CN Normal" panose="020B0400000000000000" pitchFamily="34" charset="-122"/>
                </a:rPr>
                <a:t>示范项目</a:t>
              </a:r>
              <a:r>
                <a:rPr lang="zh-CN" altLang="en-US" dirty="0">
                  <a:solidFill>
                    <a:srgbClr val="000000"/>
                  </a:solidFill>
                  <a:latin typeface="思源黑体 CN Normal" panose="020B0400000000000000" pitchFamily="34" charset="-122"/>
                  <a:ea typeface="思源黑体 CN Normal" panose="020B0400000000000000" pitchFamily="34" charset="-122"/>
                </a:rPr>
                <a:t>，利用电动汽车的放电能力将电力反馈回电网。</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dirty="0">
                  <a:solidFill>
                    <a:srgbClr val="000000"/>
                  </a:solidFill>
                  <a:latin typeface="思源黑体 CN Normal" panose="020B0400000000000000" pitchFamily="34" charset="-122"/>
                  <a:ea typeface="思源黑体 CN Normal" panose="020B0400000000000000" pitchFamily="34" charset="-122"/>
                </a:rPr>
                <a:t>2020</a:t>
              </a:r>
              <a:r>
                <a:rPr lang="zh-CN" altLang="en-US" dirty="0">
                  <a:solidFill>
                    <a:srgbClr val="000000"/>
                  </a:solidFill>
                  <a:latin typeface="思源黑体 CN Normal" panose="020B0400000000000000" pitchFamily="34" charset="-122"/>
                  <a:ea typeface="思源黑体 CN Normal" panose="020B0400000000000000" pitchFamily="34" charset="-122"/>
                </a:rPr>
                <a:t>年：特斯拉公司添加了</a:t>
              </a:r>
              <a:r>
                <a:rPr lang="zh-CN" altLang="en-US" dirty="0">
                  <a:solidFill>
                    <a:srgbClr val="C00000"/>
                  </a:solidFill>
                  <a:latin typeface="思源黑体 CN Normal" panose="020B0400000000000000" pitchFamily="34" charset="-122"/>
                  <a:ea typeface="思源黑体 CN Normal" panose="020B0400000000000000" pitchFamily="34" charset="-122"/>
                </a:rPr>
                <a:t>双向智能充电技术</a:t>
              </a:r>
              <a:r>
                <a:rPr lang="zh-CN" altLang="en-US" dirty="0">
                  <a:solidFill>
                    <a:srgbClr val="000000"/>
                  </a:solidFill>
                  <a:latin typeface="思源黑体 CN Normal" panose="020B0400000000000000" pitchFamily="34" charset="-122"/>
                  <a:ea typeface="思源黑体 CN Normal" panose="020B0400000000000000" pitchFamily="34" charset="-122"/>
                </a:rPr>
                <a:t>。</a:t>
              </a:r>
              <a:endParaRPr lang="en-US" altLang="zh-CN" dirty="0">
                <a:solidFill>
                  <a:srgbClr val="000000"/>
                </a:solidFill>
                <a:latin typeface="思源黑体 CN Normal" panose="020B0400000000000000" pitchFamily="34" charset="-122"/>
                <a:ea typeface="思源黑体 CN Normal" panose="020B0400000000000000" pitchFamily="34" charset="-122"/>
              </a:endParaRPr>
            </a:p>
          </p:txBody>
        </p:sp>
      </p:grpSp>
      <p:pic>
        <p:nvPicPr>
          <p:cNvPr id="8" name="图片 7"/>
          <p:cNvPicPr>
            <a:picLocks noChangeAspect="1"/>
          </p:cNvPicPr>
          <p:nvPr/>
        </p:nvPicPr>
        <p:blipFill>
          <a:blip r:embed="rId3"/>
          <a:stretch>
            <a:fillRect/>
          </a:stretch>
        </p:blipFill>
        <p:spPr>
          <a:xfrm>
            <a:off x="6741642" y="3818373"/>
            <a:ext cx="4447197" cy="2755544"/>
          </a:xfrm>
          <a:prstGeom prst="rect">
            <a:avLst/>
          </a:prstGeom>
        </p:spPr>
      </p:pic>
      <p:sp>
        <p:nvSpPr>
          <p:cNvPr id="12" name="文本框 11"/>
          <p:cNvSpPr txBox="1"/>
          <p:nvPr/>
        </p:nvSpPr>
        <p:spPr>
          <a:xfrm>
            <a:off x="6679452" y="1308419"/>
            <a:ext cx="4725427" cy="2308324"/>
          </a:xfrm>
          <a:prstGeom prst="rect">
            <a:avLst/>
          </a:prstGeom>
          <a:noFill/>
        </p:spPr>
        <p:txBody>
          <a:bodyPr wrap="square">
            <a:spAutoFit/>
          </a:bodyPr>
          <a:lstStyle/>
          <a:p>
            <a:pPr marR="0" lvl="0" algn="l" defTabSz="914400" rtl="0" eaLnBrk="1" fontAlgn="auto" latinLnBrk="0" hangingPunct="1">
              <a:lnSpc>
                <a:spcPct val="100000"/>
              </a:lnSpc>
              <a:spcBef>
                <a:spcPts val="0"/>
              </a:spcBef>
              <a:spcAft>
                <a:spcPts val="0"/>
              </a:spcAft>
              <a:buClrTx/>
              <a:buSzTx/>
              <a:defRPr/>
            </a:pPr>
            <a:r>
              <a:rPr lang="en-US" altLang="zh-CN" dirty="0">
                <a:solidFill>
                  <a:srgbClr val="000000"/>
                </a:solidFill>
                <a:latin typeface="思源黑体 CN Normal" panose="020B0400000000000000" pitchFamily="34" charset="-122"/>
                <a:ea typeface="思源黑体 CN Normal" panose="020B0400000000000000" pitchFamily="34" charset="-122"/>
              </a:rPr>
              <a:t>2020</a:t>
            </a:r>
            <a:r>
              <a:rPr lang="zh-CN" altLang="en-US" dirty="0">
                <a:solidFill>
                  <a:srgbClr val="000000"/>
                </a:solidFill>
                <a:latin typeface="思源黑体 CN Normal" panose="020B0400000000000000" pitchFamily="34" charset="-122"/>
                <a:ea typeface="思源黑体 CN Normal" panose="020B0400000000000000" pitchFamily="34" charset="-122"/>
              </a:rPr>
              <a:t>年：</a:t>
            </a:r>
            <a:r>
              <a:rPr lang="en-US" altLang="zh-CN" dirty="0" err="1">
                <a:solidFill>
                  <a:srgbClr val="000000"/>
                </a:solidFill>
                <a:latin typeface="思源黑体 CN Normal" panose="020B0400000000000000" pitchFamily="34" charset="-122"/>
                <a:ea typeface="思源黑体 CN Normal" panose="020B0400000000000000" pitchFamily="34" charset="-122"/>
              </a:rPr>
              <a:t>Nuvve</a:t>
            </a:r>
            <a:r>
              <a:rPr lang="zh-CN" altLang="en-US" dirty="0">
                <a:solidFill>
                  <a:srgbClr val="000000"/>
                </a:solidFill>
                <a:latin typeface="思源黑体 CN Normal" panose="020B0400000000000000" pitchFamily="34" charset="-122"/>
                <a:ea typeface="思源黑体 CN Normal" panose="020B0400000000000000" pitchFamily="34" charset="-122"/>
              </a:rPr>
              <a:t>公司计划将</a:t>
            </a:r>
            <a:r>
              <a:rPr lang="en-US" altLang="zh-CN" dirty="0">
                <a:solidFill>
                  <a:srgbClr val="000000"/>
                </a:solidFill>
                <a:latin typeface="思源黑体 CN Normal" panose="020B0400000000000000" pitchFamily="34" charset="-122"/>
                <a:ea typeface="思源黑体 CN Normal" panose="020B0400000000000000" pitchFamily="34" charset="-122"/>
              </a:rPr>
              <a:t>V2G</a:t>
            </a:r>
            <a:r>
              <a:rPr lang="zh-CN" altLang="en-US" dirty="0">
                <a:solidFill>
                  <a:srgbClr val="000000"/>
                </a:solidFill>
                <a:latin typeface="思源黑体 CN Normal" panose="020B0400000000000000" pitchFamily="34" charset="-122"/>
                <a:ea typeface="思源黑体 CN Normal" panose="020B0400000000000000" pitchFamily="34" charset="-122"/>
              </a:rPr>
              <a:t>技术由概念阶段向</a:t>
            </a:r>
            <a:r>
              <a:rPr lang="zh-CN" altLang="en-US" dirty="0">
                <a:solidFill>
                  <a:srgbClr val="C00000"/>
                </a:solidFill>
                <a:latin typeface="思源黑体 CN Normal" panose="020B0400000000000000" pitchFamily="34" charset="-122"/>
                <a:ea typeface="思源黑体 CN Normal" panose="020B0400000000000000" pitchFamily="34" charset="-122"/>
              </a:rPr>
              <a:t>商业化转变</a:t>
            </a:r>
            <a:r>
              <a:rPr lang="zh-CN" altLang="en-US" dirty="0">
                <a:solidFill>
                  <a:srgbClr val="000000"/>
                </a:solidFill>
                <a:latin typeface="思源黑体 CN Normal" panose="020B0400000000000000" pitchFamily="34" charset="-122"/>
                <a:ea typeface="思源黑体 CN Normal" panose="020B0400000000000000" pitchFamily="34" charset="-122"/>
              </a:rPr>
              <a:t>，提供了预配置双向充电桩和电网整合平台。</a:t>
            </a:r>
          </a:p>
          <a:p>
            <a:pPr marR="0" lvl="0" algn="l" defTabSz="914400" rtl="0" eaLnBrk="1" fontAlgn="auto" latinLnBrk="0" hangingPunct="1">
              <a:lnSpc>
                <a:spcPct val="100000"/>
              </a:lnSpc>
              <a:spcBef>
                <a:spcPts val="0"/>
              </a:spcBef>
              <a:spcAft>
                <a:spcPts val="0"/>
              </a:spcAft>
              <a:buClrTx/>
              <a:buSzTx/>
              <a:defRPr/>
            </a:pPr>
            <a:endParaRPr lang="zh-CN" altLang="en-US" dirty="0">
              <a:solidFill>
                <a:srgbClr val="000000"/>
              </a:solidFill>
              <a:latin typeface="思源黑体 CN Normal" panose="020B0400000000000000" pitchFamily="34" charset="-122"/>
              <a:ea typeface="思源黑体 CN Normal" panose="020B0400000000000000" pitchFamily="34" charset="-122"/>
            </a:endParaRPr>
          </a:p>
          <a:p>
            <a:pPr marR="0" lvl="0" algn="l" defTabSz="914400" rtl="0" eaLnBrk="1" fontAlgn="auto" latinLnBrk="0" hangingPunct="1">
              <a:lnSpc>
                <a:spcPct val="100000"/>
              </a:lnSpc>
              <a:spcBef>
                <a:spcPts val="0"/>
              </a:spcBef>
              <a:spcAft>
                <a:spcPts val="0"/>
              </a:spcAft>
              <a:buClrTx/>
              <a:buSzTx/>
              <a:defRPr/>
            </a:pPr>
            <a:r>
              <a:rPr lang="en-US" altLang="zh-CN" dirty="0">
                <a:solidFill>
                  <a:srgbClr val="000000"/>
                </a:solidFill>
                <a:latin typeface="思源黑体 CN Normal" panose="020B0400000000000000" pitchFamily="34" charset="-122"/>
                <a:ea typeface="思源黑体 CN Normal" panose="020B0400000000000000" pitchFamily="34" charset="-122"/>
              </a:rPr>
              <a:t>2022</a:t>
            </a:r>
            <a:r>
              <a:rPr lang="zh-CN" altLang="en-US" dirty="0">
                <a:solidFill>
                  <a:srgbClr val="000000"/>
                </a:solidFill>
                <a:latin typeface="思源黑体 CN Normal" panose="020B0400000000000000" pitchFamily="34" charset="-122"/>
                <a:ea typeface="思源黑体 CN Normal" panose="020B0400000000000000" pitchFamily="34" charset="-122"/>
              </a:rPr>
              <a:t>年：</a:t>
            </a:r>
            <a:r>
              <a:rPr lang="en-US" altLang="zh-CN" dirty="0" err="1">
                <a:solidFill>
                  <a:srgbClr val="000000"/>
                </a:solidFill>
                <a:latin typeface="思源黑体 CN Normal" panose="020B0400000000000000" pitchFamily="34" charset="-122"/>
                <a:ea typeface="思源黑体 CN Normal" panose="020B0400000000000000" pitchFamily="34" charset="-122"/>
              </a:rPr>
              <a:t>Nuvve</a:t>
            </a:r>
            <a:r>
              <a:rPr lang="zh-CN" altLang="en-US" dirty="0">
                <a:solidFill>
                  <a:srgbClr val="000000"/>
                </a:solidFill>
                <a:latin typeface="思源黑体 CN Normal" panose="020B0400000000000000" pitchFamily="34" charset="-122"/>
                <a:ea typeface="思源黑体 CN Normal" panose="020B0400000000000000" pitchFamily="34" charset="-122"/>
              </a:rPr>
              <a:t>公司在圣地亚哥启动了</a:t>
            </a:r>
            <a:r>
              <a:rPr lang="zh-CN" altLang="en-US" dirty="0">
                <a:solidFill>
                  <a:srgbClr val="C00000"/>
                </a:solidFill>
                <a:latin typeface="思源黑体 CN Normal" panose="020B0400000000000000" pitchFamily="34" charset="-122"/>
                <a:ea typeface="思源黑体 CN Normal" panose="020B0400000000000000" pitchFamily="34" charset="-122"/>
              </a:rPr>
              <a:t>校车</a:t>
            </a:r>
            <a:r>
              <a:rPr lang="en-US" altLang="zh-CN" dirty="0">
                <a:solidFill>
                  <a:srgbClr val="C00000"/>
                </a:solidFill>
                <a:latin typeface="思源黑体 CN Normal" panose="020B0400000000000000" pitchFamily="34" charset="-122"/>
                <a:ea typeface="思源黑体 CN Normal" panose="020B0400000000000000" pitchFamily="34" charset="-122"/>
              </a:rPr>
              <a:t>V2G</a:t>
            </a:r>
            <a:r>
              <a:rPr lang="zh-CN" altLang="en-US" dirty="0">
                <a:solidFill>
                  <a:srgbClr val="C00000"/>
                </a:solidFill>
                <a:latin typeface="思源黑体 CN Normal" panose="020B0400000000000000" pitchFamily="34" charset="-122"/>
                <a:ea typeface="思源黑体 CN Normal" panose="020B0400000000000000" pitchFamily="34" charset="-122"/>
              </a:rPr>
              <a:t>试点项目</a:t>
            </a:r>
            <a:r>
              <a:rPr lang="zh-CN" altLang="en-US" dirty="0">
                <a:solidFill>
                  <a:srgbClr val="000000"/>
                </a:solidFill>
                <a:latin typeface="思源黑体 CN Normal" panose="020B0400000000000000" pitchFamily="34" charset="-122"/>
                <a:ea typeface="思源黑体 CN Normal" panose="020B0400000000000000" pitchFamily="34" charset="-122"/>
              </a:rPr>
              <a:t>，配置了</a:t>
            </a:r>
            <a:r>
              <a:rPr lang="en-US" altLang="zh-CN" dirty="0">
                <a:solidFill>
                  <a:srgbClr val="000000"/>
                </a:solidFill>
                <a:latin typeface="思源黑体 CN Normal" panose="020B0400000000000000" pitchFamily="34" charset="-122"/>
                <a:ea typeface="思源黑体 CN Normal" panose="020B0400000000000000" pitchFamily="34" charset="-122"/>
              </a:rPr>
              <a:t>8</a:t>
            </a:r>
            <a:r>
              <a:rPr lang="zh-CN" altLang="en-US" dirty="0">
                <a:solidFill>
                  <a:srgbClr val="000000"/>
                </a:solidFill>
                <a:latin typeface="思源黑体 CN Normal" panose="020B0400000000000000" pitchFamily="34" charset="-122"/>
                <a:ea typeface="思源黑体 CN Normal" panose="020B0400000000000000" pitchFamily="34" charset="-122"/>
              </a:rPr>
              <a:t>辆电动汽车校车和</a:t>
            </a:r>
            <a:r>
              <a:rPr lang="en-US" altLang="zh-CN" dirty="0">
                <a:solidFill>
                  <a:srgbClr val="000000"/>
                </a:solidFill>
                <a:latin typeface="思源黑体 CN Normal" panose="020B0400000000000000" pitchFamily="34" charset="-122"/>
                <a:ea typeface="思源黑体 CN Normal" panose="020B0400000000000000" pitchFamily="34" charset="-122"/>
              </a:rPr>
              <a:t>8</a:t>
            </a:r>
            <a:r>
              <a:rPr lang="zh-CN" altLang="en-US" dirty="0">
                <a:solidFill>
                  <a:srgbClr val="000000"/>
                </a:solidFill>
                <a:latin typeface="思源黑体 CN Normal" panose="020B0400000000000000" pitchFamily="34" charset="-122"/>
                <a:ea typeface="思源黑体 CN Normal" panose="020B0400000000000000" pitchFamily="34" charset="-122"/>
              </a:rPr>
              <a:t>台</a:t>
            </a:r>
            <a:r>
              <a:rPr lang="en-US" altLang="zh-CN" dirty="0">
                <a:solidFill>
                  <a:srgbClr val="000000"/>
                </a:solidFill>
                <a:latin typeface="思源黑体 CN Normal" panose="020B0400000000000000" pitchFamily="34" charset="-122"/>
                <a:ea typeface="思源黑体 CN Normal" panose="020B0400000000000000" pitchFamily="34" charset="-122"/>
              </a:rPr>
              <a:t>V2G</a:t>
            </a:r>
            <a:r>
              <a:rPr lang="zh-CN" altLang="en-US" dirty="0">
                <a:solidFill>
                  <a:srgbClr val="000000"/>
                </a:solidFill>
                <a:latin typeface="思源黑体 CN Normal" panose="020B0400000000000000" pitchFamily="34" charset="-122"/>
                <a:ea typeface="思源黑体 CN Normal" panose="020B0400000000000000" pitchFamily="34" charset="-122"/>
              </a:rPr>
              <a:t>直流充电设备，实现了电价低谷时为校车充电，在电价较高时将多余电量售回电网。</a:t>
            </a:r>
            <a:endParaRPr lang="en-US" altLang="zh-CN" dirty="0">
              <a:solidFill>
                <a:srgbClr val="000000"/>
              </a:solidFill>
              <a:latin typeface="思源黑体 CN Normal" panose="020B0400000000000000" pitchFamily="34" charset="-122"/>
              <a:ea typeface="思源黑体 CN Normal" panose="020B0400000000000000" pitchFamily="34" charset="-122"/>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356414"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发展和前景</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11" name="直接连接符 10"/>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661952" y="1267733"/>
            <a:ext cx="10575010" cy="5252411"/>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356414"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发展和前景</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11" name="直接连接符 10"/>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661952" y="1267733"/>
            <a:ext cx="10575010" cy="5252411"/>
          </a:xfrm>
          <a:prstGeom prst="rect">
            <a:avLst/>
          </a:prstGeom>
        </p:spPr>
      </p:pic>
      <p:sp>
        <p:nvSpPr>
          <p:cNvPr id="2" name="矩形: 圆角 1"/>
          <p:cNvSpPr/>
          <p:nvPr/>
        </p:nvSpPr>
        <p:spPr>
          <a:xfrm>
            <a:off x="589279" y="1229478"/>
            <a:ext cx="10745261" cy="2804933"/>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0" name="文本框 9"/>
          <p:cNvSpPr txBox="1"/>
          <p:nvPr/>
        </p:nvSpPr>
        <p:spPr>
          <a:xfrm>
            <a:off x="661952" y="1293116"/>
            <a:ext cx="10647683" cy="267765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zh-CN" altLang="en-US" sz="2400" dirty="0">
                <a:solidFill>
                  <a:srgbClr val="C00000"/>
                </a:solidFill>
                <a:latin typeface="ui-sans-serif"/>
              </a:rPr>
              <a:t>“三步走”</a:t>
            </a:r>
            <a:r>
              <a:rPr lang="zh-CN" altLang="en-US" sz="2400" dirty="0">
                <a:solidFill>
                  <a:srgbClr val="1A1A1A"/>
                </a:solidFill>
                <a:latin typeface="ui-sans-serif"/>
              </a:rPr>
              <a:t>策略：</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2400" b="1" dirty="0">
                <a:solidFill>
                  <a:srgbClr val="1A1A1A"/>
                </a:solidFill>
                <a:latin typeface="ui-sans-serif"/>
              </a:rPr>
              <a:t>2021</a:t>
            </a:r>
            <a:r>
              <a:rPr lang="zh-CN" altLang="en-US" sz="2400" b="1" dirty="0">
                <a:solidFill>
                  <a:srgbClr val="1A1A1A"/>
                </a:solidFill>
                <a:latin typeface="ui-sans-serif"/>
              </a:rPr>
              <a:t>年</a:t>
            </a:r>
            <a:r>
              <a:rPr lang="en-US" altLang="zh-CN" sz="2400" b="1" dirty="0">
                <a:solidFill>
                  <a:srgbClr val="1A1A1A"/>
                </a:solidFill>
                <a:latin typeface="ui-sans-serif"/>
              </a:rPr>
              <a:t>-2025</a:t>
            </a:r>
            <a:r>
              <a:rPr lang="zh-CN" altLang="en-US" sz="2400" b="1" dirty="0">
                <a:solidFill>
                  <a:srgbClr val="1A1A1A"/>
                </a:solidFill>
                <a:latin typeface="ui-sans-serif"/>
              </a:rPr>
              <a:t>年</a:t>
            </a:r>
            <a:r>
              <a:rPr lang="zh-CN" altLang="en-US" sz="2400" dirty="0">
                <a:solidFill>
                  <a:srgbClr val="1A1A1A"/>
                </a:solidFill>
                <a:latin typeface="ui-sans-serif"/>
              </a:rPr>
              <a:t>，加快完善智能有序充电相关</a:t>
            </a:r>
            <a:r>
              <a:rPr lang="zh-CN" altLang="en-US" sz="2400" dirty="0">
                <a:solidFill>
                  <a:srgbClr val="C00000"/>
                </a:solidFill>
                <a:latin typeface="ui-sans-serif"/>
              </a:rPr>
              <a:t>标准</a:t>
            </a:r>
            <a:r>
              <a:rPr lang="zh-CN" altLang="en-US" sz="2400" dirty="0">
                <a:solidFill>
                  <a:srgbClr val="1A1A1A"/>
                </a:solidFill>
                <a:latin typeface="ui-sans-serif"/>
              </a:rPr>
              <a:t>，完善配套政策机制和建设运营</a:t>
            </a:r>
            <a:r>
              <a:rPr lang="zh-CN" altLang="en-US" sz="2400" dirty="0">
                <a:solidFill>
                  <a:srgbClr val="C00000"/>
                </a:solidFill>
                <a:latin typeface="ui-sans-serif"/>
              </a:rPr>
              <a:t>模式</a:t>
            </a:r>
            <a:r>
              <a:rPr lang="zh-CN" altLang="en-US" sz="2400" dirty="0">
                <a:solidFill>
                  <a:srgbClr val="1A1A1A"/>
                </a:solidFill>
                <a:latin typeface="ui-sans-serif"/>
              </a:rPr>
              <a:t>，实现</a:t>
            </a:r>
            <a:r>
              <a:rPr lang="zh-CN" altLang="en-US" sz="2400" dirty="0">
                <a:solidFill>
                  <a:srgbClr val="C00000"/>
                </a:solidFill>
                <a:latin typeface="ui-sans-serif"/>
              </a:rPr>
              <a:t>重点区域应用和参与电力交易的试点</a:t>
            </a:r>
            <a:r>
              <a:rPr lang="zh-CN" altLang="en-US" sz="2400" dirty="0">
                <a:solidFill>
                  <a:srgbClr val="1A1A1A"/>
                </a:solidFill>
                <a:latin typeface="ui-sans-serif"/>
              </a:rPr>
              <a:t>；</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2400" b="1" dirty="0">
                <a:solidFill>
                  <a:srgbClr val="1A1A1A"/>
                </a:solidFill>
                <a:latin typeface="ui-sans-serif"/>
              </a:rPr>
              <a:t>2026</a:t>
            </a:r>
            <a:r>
              <a:rPr lang="zh-CN" altLang="en-US" sz="2400" b="1" dirty="0">
                <a:solidFill>
                  <a:srgbClr val="1A1A1A"/>
                </a:solidFill>
                <a:latin typeface="ui-sans-serif"/>
              </a:rPr>
              <a:t>年</a:t>
            </a:r>
            <a:r>
              <a:rPr lang="en-US" altLang="zh-CN" sz="2400" b="1" dirty="0">
                <a:solidFill>
                  <a:srgbClr val="1A1A1A"/>
                </a:solidFill>
                <a:latin typeface="ui-sans-serif"/>
              </a:rPr>
              <a:t>-2030</a:t>
            </a:r>
            <a:r>
              <a:rPr lang="zh-CN" altLang="en-US" sz="2400" b="1" dirty="0">
                <a:solidFill>
                  <a:srgbClr val="1A1A1A"/>
                </a:solidFill>
                <a:latin typeface="ui-sans-serif"/>
              </a:rPr>
              <a:t>年</a:t>
            </a:r>
            <a:r>
              <a:rPr lang="zh-CN" altLang="en-US" sz="2400" dirty="0">
                <a:solidFill>
                  <a:srgbClr val="1A1A1A"/>
                </a:solidFill>
                <a:latin typeface="ui-sans-serif"/>
              </a:rPr>
              <a:t>，</a:t>
            </a:r>
            <a:r>
              <a:rPr lang="zh-CN" altLang="en-US" sz="2400" dirty="0">
                <a:solidFill>
                  <a:srgbClr val="C00000"/>
                </a:solidFill>
                <a:latin typeface="ui-sans-serif"/>
              </a:rPr>
              <a:t>智能有序充电</a:t>
            </a:r>
            <a:r>
              <a:rPr lang="zh-CN" altLang="en-US" sz="2400" dirty="0">
                <a:solidFill>
                  <a:srgbClr val="1A1A1A"/>
                </a:solidFill>
                <a:latin typeface="ui-sans-serif"/>
              </a:rPr>
              <a:t>成为主流建设运营模式，电网对大功率快充场站和社区充电桩接入能力显著提升，电动汽车消纳绿电比例大幅提升；</a:t>
            </a: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lang="en-US" altLang="zh-CN" sz="2400" b="1" dirty="0">
                <a:solidFill>
                  <a:srgbClr val="1A1A1A"/>
                </a:solidFill>
                <a:latin typeface="ui-sans-serif"/>
              </a:rPr>
              <a:t>2031</a:t>
            </a:r>
            <a:r>
              <a:rPr lang="zh-CN" altLang="en-US" sz="2400" b="1" dirty="0">
                <a:solidFill>
                  <a:srgbClr val="1A1A1A"/>
                </a:solidFill>
                <a:latin typeface="ui-sans-serif"/>
              </a:rPr>
              <a:t>年</a:t>
            </a:r>
            <a:r>
              <a:rPr lang="en-US" altLang="zh-CN" sz="2400" b="1" dirty="0">
                <a:solidFill>
                  <a:srgbClr val="1A1A1A"/>
                </a:solidFill>
                <a:latin typeface="ui-sans-serif"/>
              </a:rPr>
              <a:t>-2035</a:t>
            </a:r>
            <a:r>
              <a:rPr lang="zh-CN" altLang="en-US" sz="2400" b="1" dirty="0">
                <a:solidFill>
                  <a:srgbClr val="1A1A1A"/>
                </a:solidFill>
                <a:latin typeface="ui-sans-serif"/>
              </a:rPr>
              <a:t>年</a:t>
            </a:r>
            <a:r>
              <a:rPr lang="zh-CN" altLang="en-US" sz="2400" dirty="0">
                <a:solidFill>
                  <a:srgbClr val="1A1A1A"/>
                </a:solidFill>
                <a:latin typeface="ui-sans-serif"/>
              </a:rPr>
              <a:t>，智能有序充电模式实现对</a:t>
            </a:r>
            <a:r>
              <a:rPr lang="zh-CN" altLang="en-US" sz="2400" dirty="0">
                <a:solidFill>
                  <a:srgbClr val="C00000"/>
                </a:solidFill>
                <a:latin typeface="ui-sans-serif"/>
              </a:rPr>
              <a:t>大功率</a:t>
            </a:r>
            <a:r>
              <a:rPr lang="zh-CN" altLang="en-US" sz="2400" dirty="0">
                <a:solidFill>
                  <a:srgbClr val="1A1A1A"/>
                </a:solidFill>
                <a:latin typeface="ui-sans-serif"/>
              </a:rPr>
              <a:t>公共快充场站、自建专用场站以及社区和单位充电桩的全面覆盖，实现</a:t>
            </a:r>
            <a:r>
              <a:rPr lang="zh-CN" altLang="en-US" sz="2400" dirty="0">
                <a:solidFill>
                  <a:srgbClr val="C00000"/>
                </a:solidFill>
                <a:latin typeface="ui-sans-serif"/>
              </a:rPr>
              <a:t>高比例错峰充电与消纳绿电</a:t>
            </a:r>
            <a:r>
              <a:rPr lang="zh-CN" altLang="en-US" sz="2400" dirty="0">
                <a:solidFill>
                  <a:srgbClr val="1A1A1A"/>
                </a:solidFill>
                <a:latin typeface="ui-sans-serif"/>
              </a:rPr>
              <a:t>。</a:t>
            </a:r>
            <a:endParaRPr lang="en-US" altLang="zh-CN" sz="2400" dirty="0">
              <a:solidFill>
                <a:srgbClr val="1A1A1A"/>
              </a:solidFill>
              <a:latin typeface="ui-sans-serif"/>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webp_yd5cy"/>
          <p:cNvPicPr>
            <a:picLocks noGrp="1" noChangeAspect="1"/>
          </p:cNvPicPr>
          <p:nvPr isPhoto="1"/>
        </p:nvPicPr>
        <p:blipFill>
          <a:blip r:embed="rId2">
            <a:lum/>
            <a:extLst>
              <a:ext uri="{28A0092B-C50C-407E-A947-70E740481C1C}">
                <a14:useLocalDpi xmlns:a14="http://schemas.microsoft.com/office/drawing/2010/main" val="0"/>
              </a:ext>
            </a:extLst>
          </a:blip>
          <a:srcRect l="3704" r="3704"/>
          <a:stretch>
            <a:fillRect/>
          </a:stretch>
        </p:blipFill>
        <p:spPr>
          <a:xfrm>
            <a:off x="2" y="0"/>
            <a:ext cx="12191998" cy="6858000"/>
          </a:xfrm>
          <a:prstGeom prst="rect">
            <a:avLst/>
          </a:prstGeom>
        </p:spPr>
      </p:pic>
      <p:sp>
        <p:nvSpPr>
          <p:cNvPr id="4" name="矩形 3"/>
          <p:cNvSpPr/>
          <p:nvPr/>
        </p:nvSpPr>
        <p:spPr>
          <a:xfrm>
            <a:off x="107" y="34494"/>
            <a:ext cx="12201418" cy="6862876"/>
          </a:xfrm>
          <a:prstGeom prst="rect">
            <a:avLst/>
          </a:prstGeom>
          <a:solidFill>
            <a:srgbClr val="007BC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2" name="椭圆 21"/>
          <p:cNvSpPr/>
          <p:nvPr/>
        </p:nvSpPr>
        <p:spPr>
          <a:xfrm rot="19983875">
            <a:off x="5511359" y="1737763"/>
            <a:ext cx="9888058" cy="9888058"/>
          </a:xfrm>
          <a:prstGeom prst="ellipse">
            <a:avLst/>
          </a:prstGeom>
          <a:gradFill flip="none" rotWithShape="1">
            <a:gsLst>
              <a:gs pos="55000">
                <a:schemeClr val="bg1">
                  <a:alpha val="15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15" name="组合 14"/>
          <p:cNvGrpSpPr/>
          <p:nvPr/>
        </p:nvGrpSpPr>
        <p:grpSpPr>
          <a:xfrm rot="4616209">
            <a:off x="-3708931" y="1065887"/>
            <a:ext cx="7528182" cy="7528180"/>
            <a:chOff x="984860" y="319772"/>
            <a:chExt cx="3597810" cy="3597810"/>
          </a:xfrm>
        </p:grpSpPr>
        <p:sp>
          <p:nvSpPr>
            <p:cNvPr id="16" name="弧形 15"/>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7" name="弧形 16"/>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19" name="弧形 18"/>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20" name="弧形 19"/>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21" name="弧形 20"/>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sp>
        <p:nvSpPr>
          <p:cNvPr id="27" name="文本框 26"/>
          <p:cNvSpPr txBox="1"/>
          <p:nvPr/>
        </p:nvSpPr>
        <p:spPr>
          <a:xfrm>
            <a:off x="1257465" y="1753094"/>
            <a:ext cx="8199802"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8800" b="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rPr>
              <a:t>谢谢大家！</a:t>
            </a:r>
          </a:p>
        </p:txBody>
      </p:sp>
      <p:cxnSp>
        <p:nvCxnSpPr>
          <p:cNvPr id="28" name="直接连接符 27"/>
          <p:cNvCxnSpPr/>
          <p:nvPr/>
        </p:nvCxnSpPr>
        <p:spPr>
          <a:xfrm>
            <a:off x="1359719" y="3171373"/>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pic>
        <p:nvPicPr>
          <p:cNvPr id="10" name="图片 9"/>
          <p:cNvPicPr>
            <a:picLocks noChangeAspect="1"/>
          </p:cNvPicPr>
          <p:nvPr/>
        </p:nvPicPr>
        <p:blipFill>
          <a:blip r:embed="rId3">
            <a:alphaModFix amt="10000"/>
          </a:blip>
          <a:srcRect t="23606" r="6844"/>
          <a:stretch>
            <a:fillRect/>
          </a:stretch>
        </p:blipFill>
        <p:spPr>
          <a:xfrm flipH="1">
            <a:off x="-72180" y="34527"/>
            <a:ext cx="5661627" cy="887697"/>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70" name="组合 69"/>
          <p:cNvGrpSpPr/>
          <p:nvPr/>
        </p:nvGrpSpPr>
        <p:grpSpPr>
          <a:xfrm>
            <a:off x="1" y="628693"/>
            <a:ext cx="12191999" cy="619006"/>
            <a:chOff x="1" y="628693"/>
            <a:chExt cx="12191999" cy="619006"/>
          </a:xfrm>
        </p:grpSpPr>
        <p:grpSp>
          <p:nvGrpSpPr>
            <p:cNvPr id="50" name="组合 49"/>
            <p:cNvGrpSpPr/>
            <p:nvPr/>
          </p:nvGrpSpPr>
          <p:grpSpPr>
            <a:xfrm>
              <a:off x="1" y="938196"/>
              <a:ext cx="12191999" cy="0"/>
              <a:chOff x="2" y="972716"/>
              <a:chExt cx="12191999" cy="0"/>
            </a:xfrm>
          </p:grpSpPr>
          <p:cxnSp>
            <p:nvCxnSpPr>
              <p:cNvPr id="11" name="直接连接符 10"/>
              <p:cNvCxnSpPr/>
              <p:nvPr/>
            </p:nvCxnSpPr>
            <p:spPr>
              <a:xfrm>
                <a:off x="2" y="972716"/>
                <a:ext cx="5647265"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p:nvPr/>
            </p:nvCxnSpPr>
            <p:spPr>
              <a:xfrm flipH="1">
                <a:off x="6570133" y="972716"/>
                <a:ext cx="5621868"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pic>
          <p:nvPicPr>
            <p:cNvPr id="68" name="图片 67"/>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786497" y="628693"/>
              <a:ext cx="619006" cy="619006"/>
            </a:xfrm>
            <a:prstGeom prst="rect">
              <a:avLst/>
            </a:prstGeom>
          </p:spPr>
        </p:pic>
      </p:grpSp>
      <p:grpSp>
        <p:nvGrpSpPr>
          <p:cNvPr id="74" name="组合 73"/>
          <p:cNvGrpSpPr/>
          <p:nvPr/>
        </p:nvGrpSpPr>
        <p:grpSpPr>
          <a:xfrm>
            <a:off x="9593680" y="4384247"/>
            <a:ext cx="2283100" cy="2382895"/>
            <a:chOff x="10006941" y="5020448"/>
            <a:chExt cx="1531151" cy="1598081"/>
          </a:xfrm>
        </p:grpSpPr>
        <p:sp>
          <p:nvSpPr>
            <p:cNvPr id="57" name="任意多边形: 形状 56"/>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73" name="组合 72"/>
            <p:cNvGrpSpPr/>
            <p:nvPr/>
          </p:nvGrpSpPr>
          <p:grpSpPr>
            <a:xfrm>
              <a:off x="10006941" y="5020448"/>
              <a:ext cx="1531151" cy="1598081"/>
              <a:chOff x="10006941" y="5020448"/>
              <a:chExt cx="1531151" cy="1598081"/>
            </a:xfrm>
          </p:grpSpPr>
          <p:sp>
            <p:nvSpPr>
              <p:cNvPr id="56" name="任意多边形: 形状 55"/>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58" name="任意多边形: 形状 57"/>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59" name="任意多边形: 形状 58"/>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0" name="任意多边形: 形状 59"/>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72" name="任意多边形: 形状 71"/>
          <p:cNvSpPr/>
          <p:nvPr/>
        </p:nvSpPr>
        <p:spPr>
          <a:xfrm>
            <a:off x="2743714" y="3003916"/>
            <a:ext cx="16232370" cy="3854084"/>
          </a:xfrm>
          <a:custGeom>
            <a:avLst/>
            <a:gdLst>
              <a:gd name="connsiteX0" fmla="*/ 2669343 w 5566050"/>
              <a:gd name="connsiteY0" fmla="*/ 0 h 1321558"/>
              <a:gd name="connsiteX1" fmla="*/ 2669876 w 5566050"/>
              <a:gd name="connsiteY1" fmla="*/ 0 h 1321558"/>
              <a:gd name="connsiteX2" fmla="*/ 2808538 w 5566050"/>
              <a:gd name="connsiteY2" fmla="*/ 0 h 1321558"/>
              <a:gd name="connsiteX3" fmla="*/ 2808538 w 5566050"/>
              <a:gd name="connsiteY3" fmla="*/ 163728 h 1321558"/>
              <a:gd name="connsiteX4" fmla="*/ 2903469 w 5566050"/>
              <a:gd name="connsiteY4" fmla="*/ 191194 h 1321558"/>
              <a:gd name="connsiteX5" fmla="*/ 3011732 w 5566050"/>
              <a:gd name="connsiteY5" fmla="*/ 247459 h 1321558"/>
              <a:gd name="connsiteX6" fmla="*/ 3030664 w 5566050"/>
              <a:gd name="connsiteY6" fmla="*/ 262392 h 1321558"/>
              <a:gd name="connsiteX7" fmla="*/ 3030664 w 5566050"/>
              <a:gd name="connsiteY7" fmla="*/ 355189 h 1321558"/>
              <a:gd name="connsiteX8" fmla="*/ 2983999 w 5566050"/>
              <a:gd name="connsiteY8" fmla="*/ 355189 h 1321558"/>
              <a:gd name="connsiteX9" fmla="*/ 2983999 w 5566050"/>
              <a:gd name="connsiteY9" fmla="*/ 380521 h 1321558"/>
              <a:gd name="connsiteX10" fmla="*/ 3470384 w 5566050"/>
              <a:gd name="connsiteY10" fmla="*/ 613314 h 1321558"/>
              <a:gd name="connsiteX11" fmla="*/ 3721575 w 5566050"/>
              <a:gd name="connsiteY11" fmla="*/ 1021300 h 1321558"/>
              <a:gd name="connsiteX12" fmla="*/ 3983434 w 5566050"/>
              <a:gd name="connsiteY12" fmla="*/ 1021300 h 1321558"/>
              <a:gd name="connsiteX13" fmla="*/ 3983434 w 5566050"/>
              <a:gd name="connsiteY13" fmla="*/ 1271959 h 1321558"/>
              <a:gd name="connsiteX14" fmla="*/ 5566050 w 5566050"/>
              <a:gd name="connsiteY14" fmla="*/ 1271959 h 1321558"/>
              <a:gd name="connsiteX15" fmla="*/ 5566050 w 5566050"/>
              <a:gd name="connsiteY15" fmla="*/ 1321291 h 1321558"/>
              <a:gd name="connsiteX16" fmla="*/ 3934102 w 5566050"/>
              <a:gd name="connsiteY16" fmla="*/ 1321291 h 1321558"/>
              <a:gd name="connsiteX17" fmla="*/ 3934102 w 5566050"/>
              <a:gd name="connsiteY17" fmla="*/ 1070632 h 1321558"/>
              <a:gd name="connsiteX18" fmla="*/ 3682910 w 5566050"/>
              <a:gd name="connsiteY18" fmla="*/ 1070632 h 1321558"/>
              <a:gd name="connsiteX19" fmla="*/ 3436518 w 5566050"/>
              <a:gd name="connsiteY19" fmla="*/ 649312 h 1321558"/>
              <a:gd name="connsiteX20" fmla="*/ 2934401 w 5566050"/>
              <a:gd name="connsiteY20" fmla="*/ 421853 h 1321558"/>
              <a:gd name="connsiteX21" fmla="*/ 2934401 w 5566050"/>
              <a:gd name="connsiteY21" fmla="*/ 305857 h 1321558"/>
              <a:gd name="connsiteX22" fmla="*/ 2981066 w 5566050"/>
              <a:gd name="connsiteY22" fmla="*/ 305857 h 1321558"/>
              <a:gd name="connsiteX23" fmla="*/ 2981066 w 5566050"/>
              <a:gd name="connsiteY23" fmla="*/ 286391 h 1321558"/>
              <a:gd name="connsiteX24" fmla="*/ 2885869 w 5566050"/>
              <a:gd name="connsiteY24" fmla="*/ 237326 h 1321558"/>
              <a:gd name="connsiteX25" fmla="*/ 2758940 w 5566050"/>
              <a:gd name="connsiteY25" fmla="*/ 204527 h 1321558"/>
              <a:gd name="connsiteX26" fmla="*/ 2758940 w 5566050"/>
              <a:gd name="connsiteY26" fmla="*/ 39732 h 1321558"/>
              <a:gd name="connsiteX27" fmla="*/ 2718942 w 5566050"/>
              <a:gd name="connsiteY27" fmla="*/ 39732 h 1321558"/>
              <a:gd name="connsiteX28" fmla="*/ 2718942 w 5566050"/>
              <a:gd name="connsiteY28" fmla="*/ 204793 h 1321558"/>
              <a:gd name="connsiteX29" fmla="*/ 2592012 w 5566050"/>
              <a:gd name="connsiteY29" fmla="*/ 237592 h 1321558"/>
              <a:gd name="connsiteX30" fmla="*/ 2496282 w 5566050"/>
              <a:gd name="connsiteY30" fmla="*/ 286657 h 1321558"/>
              <a:gd name="connsiteX31" fmla="*/ 2496282 w 5566050"/>
              <a:gd name="connsiteY31" fmla="*/ 306123 h 1321558"/>
              <a:gd name="connsiteX32" fmla="*/ 2543747 w 5566050"/>
              <a:gd name="connsiteY32" fmla="*/ 306123 h 1321558"/>
              <a:gd name="connsiteX33" fmla="*/ 2543747 w 5566050"/>
              <a:gd name="connsiteY33" fmla="*/ 422120 h 1321558"/>
              <a:gd name="connsiteX34" fmla="*/ 2041630 w 5566050"/>
              <a:gd name="connsiteY34" fmla="*/ 649579 h 1321558"/>
              <a:gd name="connsiteX35" fmla="*/ 1794971 w 5566050"/>
              <a:gd name="connsiteY35" fmla="*/ 1070899 h 1321558"/>
              <a:gd name="connsiteX36" fmla="*/ 1544312 w 5566050"/>
              <a:gd name="connsiteY36" fmla="*/ 1070899 h 1321558"/>
              <a:gd name="connsiteX37" fmla="*/ 1544312 w 5566050"/>
              <a:gd name="connsiteY37" fmla="*/ 1321558 h 1321558"/>
              <a:gd name="connsiteX38" fmla="*/ 0 w 5566050"/>
              <a:gd name="connsiteY38" fmla="*/ 1321558 h 1321558"/>
              <a:gd name="connsiteX39" fmla="*/ 0 w 5566050"/>
              <a:gd name="connsiteY39" fmla="*/ 1272226 h 1321558"/>
              <a:gd name="connsiteX40" fmla="*/ 1494714 w 5566050"/>
              <a:gd name="connsiteY40" fmla="*/ 1272226 h 1321558"/>
              <a:gd name="connsiteX41" fmla="*/ 1494714 w 5566050"/>
              <a:gd name="connsiteY41" fmla="*/ 1021567 h 1321558"/>
              <a:gd name="connsiteX42" fmla="*/ 1754973 w 5566050"/>
              <a:gd name="connsiteY42" fmla="*/ 1021567 h 1321558"/>
              <a:gd name="connsiteX43" fmla="*/ 2006697 w 5566050"/>
              <a:gd name="connsiteY43" fmla="*/ 614380 h 1321558"/>
              <a:gd name="connsiteX44" fmla="*/ 2493882 w 5566050"/>
              <a:gd name="connsiteY44" fmla="*/ 377855 h 1321558"/>
              <a:gd name="connsiteX45" fmla="*/ 2493882 w 5566050"/>
              <a:gd name="connsiteY45" fmla="*/ 355455 h 1321558"/>
              <a:gd name="connsiteX46" fmla="*/ 2446417 w 5566050"/>
              <a:gd name="connsiteY46" fmla="*/ 355455 h 1321558"/>
              <a:gd name="connsiteX47" fmla="*/ 2446417 w 5566050"/>
              <a:gd name="connsiteY47" fmla="*/ 262392 h 1321558"/>
              <a:gd name="connsiteX48" fmla="*/ 2465883 w 5566050"/>
              <a:gd name="connsiteY48" fmla="*/ 247459 h 1321558"/>
              <a:gd name="connsiteX49" fmla="*/ 2574413 w 5566050"/>
              <a:gd name="connsiteY49" fmla="*/ 191461 h 1321558"/>
              <a:gd name="connsiteX50" fmla="*/ 2669343 w 5566050"/>
              <a:gd name="connsiteY50" fmla="*/ 163995 h 132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66050" h="1321558">
                <a:moveTo>
                  <a:pt x="2669343" y="0"/>
                </a:moveTo>
                <a:lnTo>
                  <a:pt x="2669876" y="0"/>
                </a:lnTo>
                <a:cubicBezTo>
                  <a:pt x="2669876" y="0"/>
                  <a:pt x="2808538" y="0"/>
                  <a:pt x="2808538" y="0"/>
                </a:cubicBezTo>
                <a:lnTo>
                  <a:pt x="2808538" y="163728"/>
                </a:lnTo>
                <a:cubicBezTo>
                  <a:pt x="2834404" y="169328"/>
                  <a:pt x="2869603" y="178394"/>
                  <a:pt x="2903469" y="191194"/>
                </a:cubicBezTo>
                <a:cubicBezTo>
                  <a:pt x="2970666" y="216260"/>
                  <a:pt x="3007732" y="244259"/>
                  <a:pt x="3011732" y="247459"/>
                </a:cubicBezTo>
                <a:lnTo>
                  <a:pt x="3030664" y="262392"/>
                </a:lnTo>
                <a:cubicBezTo>
                  <a:pt x="3030664" y="262392"/>
                  <a:pt x="3030664" y="355189"/>
                  <a:pt x="3030664" y="355189"/>
                </a:cubicBezTo>
                <a:lnTo>
                  <a:pt x="2983999" y="355189"/>
                </a:lnTo>
                <a:lnTo>
                  <a:pt x="2983999" y="380521"/>
                </a:lnTo>
                <a:cubicBezTo>
                  <a:pt x="3077329" y="399454"/>
                  <a:pt x="3303456" y="458652"/>
                  <a:pt x="3470384" y="613314"/>
                </a:cubicBezTo>
                <a:cubicBezTo>
                  <a:pt x="3633578" y="764509"/>
                  <a:pt x="3699176" y="942903"/>
                  <a:pt x="3721575" y="1021300"/>
                </a:cubicBezTo>
                <a:cubicBezTo>
                  <a:pt x="3721575" y="1021300"/>
                  <a:pt x="3983434" y="1021300"/>
                  <a:pt x="3983434" y="1021300"/>
                </a:cubicBezTo>
                <a:lnTo>
                  <a:pt x="3983434" y="1271959"/>
                </a:lnTo>
                <a:cubicBezTo>
                  <a:pt x="3983434" y="1271959"/>
                  <a:pt x="5566050" y="1271959"/>
                  <a:pt x="5566050" y="1271959"/>
                </a:cubicBezTo>
                <a:lnTo>
                  <a:pt x="5566050" y="1321291"/>
                </a:lnTo>
                <a:cubicBezTo>
                  <a:pt x="5566050" y="1321291"/>
                  <a:pt x="3934102" y="1321291"/>
                  <a:pt x="3934102" y="1321291"/>
                </a:cubicBezTo>
                <a:lnTo>
                  <a:pt x="3934102" y="1070632"/>
                </a:lnTo>
                <a:lnTo>
                  <a:pt x="3682910" y="1070632"/>
                </a:lnTo>
                <a:cubicBezTo>
                  <a:pt x="3682910" y="1070632"/>
                  <a:pt x="3638912" y="836773"/>
                  <a:pt x="3436518" y="649312"/>
                </a:cubicBezTo>
                <a:cubicBezTo>
                  <a:pt x="3234658" y="462385"/>
                  <a:pt x="2934401" y="421853"/>
                  <a:pt x="2934401" y="421853"/>
                </a:cubicBezTo>
                <a:cubicBezTo>
                  <a:pt x="2934401" y="421853"/>
                  <a:pt x="2934401" y="305857"/>
                  <a:pt x="2934401" y="305857"/>
                </a:cubicBezTo>
                <a:lnTo>
                  <a:pt x="2981066" y="305857"/>
                </a:lnTo>
                <a:lnTo>
                  <a:pt x="2981066" y="286391"/>
                </a:lnTo>
                <a:cubicBezTo>
                  <a:pt x="2981066" y="286391"/>
                  <a:pt x="2948001" y="260525"/>
                  <a:pt x="2885869" y="237326"/>
                </a:cubicBezTo>
                <a:cubicBezTo>
                  <a:pt x="2824805" y="214393"/>
                  <a:pt x="2758940" y="204527"/>
                  <a:pt x="2758940" y="204527"/>
                </a:cubicBezTo>
                <a:lnTo>
                  <a:pt x="2758940" y="39732"/>
                </a:lnTo>
                <a:lnTo>
                  <a:pt x="2718942" y="39732"/>
                </a:lnTo>
                <a:lnTo>
                  <a:pt x="2718942" y="204793"/>
                </a:lnTo>
                <a:cubicBezTo>
                  <a:pt x="2718942" y="204793"/>
                  <a:pt x="2654143" y="214660"/>
                  <a:pt x="2592012" y="237592"/>
                </a:cubicBezTo>
                <a:cubicBezTo>
                  <a:pt x="2530147" y="260792"/>
                  <a:pt x="2496282" y="286657"/>
                  <a:pt x="2496282" y="286657"/>
                </a:cubicBezTo>
                <a:lnTo>
                  <a:pt x="2496282" y="306123"/>
                </a:lnTo>
                <a:cubicBezTo>
                  <a:pt x="2496282" y="306123"/>
                  <a:pt x="2543747" y="306123"/>
                  <a:pt x="2543747" y="306123"/>
                </a:cubicBezTo>
                <a:lnTo>
                  <a:pt x="2543747" y="422120"/>
                </a:lnTo>
                <a:cubicBezTo>
                  <a:pt x="2543747" y="422120"/>
                  <a:pt x="2260290" y="435719"/>
                  <a:pt x="2041630" y="649579"/>
                </a:cubicBezTo>
                <a:cubicBezTo>
                  <a:pt x="1822704" y="863972"/>
                  <a:pt x="1794971" y="1070899"/>
                  <a:pt x="1794971" y="1070899"/>
                </a:cubicBezTo>
                <a:lnTo>
                  <a:pt x="1544312" y="1070899"/>
                </a:lnTo>
                <a:cubicBezTo>
                  <a:pt x="1544312" y="1070899"/>
                  <a:pt x="1544312" y="1321558"/>
                  <a:pt x="1544312" y="1321558"/>
                </a:cubicBezTo>
                <a:lnTo>
                  <a:pt x="0" y="1321558"/>
                </a:lnTo>
                <a:lnTo>
                  <a:pt x="0" y="1272226"/>
                </a:lnTo>
                <a:lnTo>
                  <a:pt x="1494714" y="1272226"/>
                </a:lnTo>
                <a:cubicBezTo>
                  <a:pt x="1494714" y="1272226"/>
                  <a:pt x="1494714" y="1021567"/>
                  <a:pt x="1494714" y="1021567"/>
                </a:cubicBezTo>
                <a:lnTo>
                  <a:pt x="1754973" y="1021567"/>
                </a:lnTo>
                <a:cubicBezTo>
                  <a:pt x="1774972" y="946103"/>
                  <a:pt x="1835503" y="782108"/>
                  <a:pt x="2006697" y="614380"/>
                </a:cubicBezTo>
                <a:cubicBezTo>
                  <a:pt x="2184292" y="440519"/>
                  <a:pt x="2400018" y="391454"/>
                  <a:pt x="2493882" y="377855"/>
                </a:cubicBezTo>
                <a:lnTo>
                  <a:pt x="2493882" y="355455"/>
                </a:lnTo>
                <a:cubicBezTo>
                  <a:pt x="2493882" y="355455"/>
                  <a:pt x="2446417" y="355455"/>
                  <a:pt x="2446417" y="355455"/>
                </a:cubicBezTo>
                <a:lnTo>
                  <a:pt x="2446417" y="262392"/>
                </a:lnTo>
                <a:lnTo>
                  <a:pt x="2465883" y="247459"/>
                </a:lnTo>
                <a:cubicBezTo>
                  <a:pt x="2469882" y="244525"/>
                  <a:pt x="2507481" y="216526"/>
                  <a:pt x="2574413" y="191461"/>
                </a:cubicBezTo>
                <a:cubicBezTo>
                  <a:pt x="2608812" y="178661"/>
                  <a:pt x="2643477" y="169595"/>
                  <a:pt x="2669343" y="163995"/>
                </a:cubicBezTo>
                <a:close/>
              </a:path>
            </a:pathLst>
          </a:custGeom>
          <a:gradFill flip="none" rotWithShape="1">
            <a:gsLst>
              <a:gs pos="16000">
                <a:schemeClr val="bg1">
                  <a:alpha val="0"/>
                </a:schemeClr>
              </a:gs>
              <a:gs pos="32000">
                <a:schemeClr val="bg1"/>
              </a:gs>
            </a:gsLst>
            <a:lin ang="0" scaled="0"/>
            <a:tileRect/>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559996"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en-GB" altLang="zh-CN" sz="40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V2G</a:t>
            </a:r>
            <a:r>
              <a:rPr lang="zh-CN" altLang="en-US" sz="40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的起源</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3848516" y="1491870"/>
            <a:ext cx="7754201" cy="1381958"/>
            <a:chOff x="3848519" y="1491871"/>
            <a:chExt cx="7754201" cy="1381958"/>
          </a:xfrm>
        </p:grpSpPr>
        <p:sp>
          <p:nvSpPr>
            <p:cNvPr id="19" name="矩形: 圆角 18"/>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2" name="组合 1"/>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3" name="任意多边形: 形状 2"/>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4" name="组合 3"/>
              <p:cNvGrpSpPr/>
              <p:nvPr/>
            </p:nvGrpSpPr>
            <p:grpSpPr>
              <a:xfrm>
                <a:off x="10006941" y="5020448"/>
                <a:ext cx="1531151" cy="1598081"/>
                <a:chOff x="10006941" y="5020448"/>
                <a:chExt cx="1531151" cy="1598081"/>
              </a:xfrm>
              <a:grpFill/>
            </p:grpSpPr>
            <p:sp>
              <p:nvSpPr>
                <p:cNvPr id="5" name="任意多边形: 形状 4"/>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 name="任意多边形: 形状 5"/>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 name="任意多边形: 形状 6"/>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 name="任意多边形: 形状 7"/>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16" name="文本框 15"/>
            <p:cNvSpPr txBox="1"/>
            <p:nvPr/>
          </p:nvSpPr>
          <p:spPr>
            <a:xfrm>
              <a:off x="4541863" y="1650368"/>
              <a:ext cx="1846659"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能源结构调整</a:t>
              </a:r>
              <a:endPar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endParaRPr>
            </a:p>
          </p:txBody>
        </p:sp>
        <p:cxnSp>
          <p:nvCxnSpPr>
            <p:cNvPr id="20" name="直接连接符 19"/>
            <p:cNvCxnSpPr/>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9" name="文本框 28"/>
            <p:cNvSpPr txBox="1"/>
            <p:nvPr/>
          </p:nvSpPr>
          <p:spPr>
            <a:xfrm>
              <a:off x="3975579" y="2161405"/>
              <a:ext cx="7500080" cy="584775"/>
            </a:xfrm>
            <a:prstGeom prst="rect">
              <a:avLst/>
            </a:prstGeom>
            <a:noFill/>
          </p:spPr>
          <p:txBody>
            <a:bodyPr wrap="square">
              <a:spAutoFit/>
            </a:bodyPr>
            <a:lstStyle/>
            <a:p>
              <a:pPr>
                <a:defRPr/>
              </a:pPr>
              <a:r>
                <a:rPr lang="zh-CN" altLang="en-US" sz="1600" dirty="0">
                  <a:solidFill>
                    <a:srgbClr val="000000"/>
                  </a:solidFill>
                  <a:latin typeface="思源黑体 CN Normal" panose="020B0400000000000000" pitchFamily="34" charset="-122"/>
                  <a:ea typeface="思源黑体 CN Normal" panose="020B0400000000000000" pitchFamily="34" charset="-122"/>
                </a:rPr>
                <a:t>为了缓解气候变化并减少对外部能源供应的依赖，许多国家已经采取政策增加能源节约和可再生能源的比例</a:t>
              </a:r>
            </a:p>
          </p:txBody>
        </p:sp>
      </p:grpSp>
      <p:grpSp>
        <p:nvGrpSpPr>
          <p:cNvPr id="30" name="组合 29"/>
          <p:cNvGrpSpPr/>
          <p:nvPr/>
        </p:nvGrpSpPr>
        <p:grpSpPr>
          <a:xfrm>
            <a:off x="661952" y="1491870"/>
            <a:ext cx="2900218" cy="4873540"/>
            <a:chOff x="8215558" y="1489985"/>
            <a:chExt cx="2900218" cy="4873540"/>
          </a:xfrm>
        </p:grpSpPr>
        <p:sp>
          <p:nvSpPr>
            <p:cNvPr id="9" name="矩形: 圆角 8"/>
            <p:cNvSpPr/>
            <p:nvPr/>
          </p:nvSpPr>
          <p:spPr>
            <a:xfrm>
              <a:off x="8215559" y="1489985"/>
              <a:ext cx="2900217" cy="4867000"/>
            </a:xfrm>
            <a:prstGeom prst="roundRect">
              <a:avLst>
                <a:gd name="adj" fmla="val 4178"/>
              </a:avLst>
            </a:prstGeom>
            <a:gradFill>
              <a:gsLst>
                <a:gs pos="2000">
                  <a:srgbClr val="0164A5"/>
                </a:gs>
                <a:gs pos="100000">
                  <a:srgbClr val="1A73AE"/>
                </a:gs>
              </a:gsLst>
              <a:lin ang="0" scaled="0"/>
            </a:gradFill>
            <a:ln>
              <a:noFill/>
            </a:ln>
            <a:effectLst>
              <a:outerShdw blurRad="266700" dist="254000" dir="2700000" algn="tl" rotWithShape="0">
                <a:srgbClr val="0164A5">
                  <a:alpha val="40000"/>
                </a:srgb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5" name="Rounded Rectangle 11"/>
            <p:cNvPicPr>
              <a:picLocks noChangeAspect="1"/>
            </p:cNvPicPr>
            <p:nvPr/>
          </p:nvPicPr>
          <p:blipFill>
            <a:blip r:embed="rId2">
              <a:alphaModFix amt="40000"/>
            </a:blip>
            <a:stretch>
              <a:fillRect/>
            </a:stretch>
          </p:blipFill>
          <p:spPr>
            <a:xfrm flipV="1">
              <a:off x="8215558" y="1496525"/>
              <a:ext cx="2898569" cy="4867000"/>
            </a:xfrm>
            <a:prstGeom prst="rect">
              <a:avLst/>
            </a:prstGeom>
          </p:spPr>
        </p:pic>
      </p:grpSp>
      <p:sp>
        <p:nvSpPr>
          <p:cNvPr id="55" name="文本框 54"/>
          <p:cNvSpPr txBox="1"/>
          <p:nvPr/>
        </p:nvSpPr>
        <p:spPr>
          <a:xfrm>
            <a:off x="2111236" y="4546025"/>
            <a:ext cx="718145" cy="430887"/>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Normal" panose="020B0400000000000000" pitchFamily="34" charset="-122"/>
                <a:ea typeface="思源黑体 CN Normal" panose="020B0400000000000000" pitchFamily="34" charset="-122"/>
                <a:sym typeface="OPPOSans B" panose="00020600040101010101" pitchFamily="18" charset="-122"/>
              </a:rPr>
              <a:t>背景</a:t>
            </a:r>
          </a:p>
        </p:txBody>
      </p:sp>
      <p:cxnSp>
        <p:nvCxnSpPr>
          <p:cNvPr id="56" name="直接连接符 55"/>
          <p:cNvCxnSpPr/>
          <p:nvPr/>
        </p:nvCxnSpPr>
        <p:spPr>
          <a:xfrm>
            <a:off x="1704818" y="5023846"/>
            <a:ext cx="1522072"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nvGrpSpPr>
          <p:cNvPr id="62" name="组合 61"/>
          <p:cNvGrpSpPr/>
          <p:nvPr/>
        </p:nvGrpSpPr>
        <p:grpSpPr>
          <a:xfrm>
            <a:off x="3848516" y="3234391"/>
            <a:ext cx="7754201" cy="1381958"/>
            <a:chOff x="3848519" y="1491871"/>
            <a:chExt cx="7754201" cy="1381958"/>
          </a:xfrm>
          <a:effectLst/>
        </p:grpSpPr>
        <p:sp>
          <p:nvSpPr>
            <p:cNvPr id="63" name="矩形: 圆角 62"/>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64" name="组合 63"/>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68" name="任意多边形: 形状 67"/>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69" name="组合 68"/>
              <p:cNvGrpSpPr/>
              <p:nvPr/>
            </p:nvGrpSpPr>
            <p:grpSpPr>
              <a:xfrm>
                <a:off x="10006941" y="5020448"/>
                <a:ext cx="1531151" cy="1598081"/>
                <a:chOff x="10006941" y="5020448"/>
                <a:chExt cx="1531151" cy="1598081"/>
              </a:xfrm>
              <a:grpFill/>
            </p:grpSpPr>
            <p:sp>
              <p:nvSpPr>
                <p:cNvPr id="70" name="任意多边形: 形状 69"/>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1" name="任意多边形: 形状 70"/>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2" name="任意多边形: 形状 71"/>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73" name="任意多边形: 形状 72"/>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65" name="文本框 64"/>
            <p:cNvSpPr txBox="1"/>
            <p:nvPr/>
          </p:nvSpPr>
          <p:spPr>
            <a:xfrm>
              <a:off x="4541863" y="1650368"/>
              <a:ext cx="2154436"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电动汽车的兴起</a:t>
              </a:r>
            </a:p>
          </p:txBody>
        </p:sp>
        <p:cxnSp>
          <p:nvCxnSpPr>
            <p:cNvPr id="66" name="直接连接符 65"/>
            <p:cNvCxnSpPr/>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7" name="文本框 66"/>
            <p:cNvSpPr txBox="1"/>
            <p:nvPr/>
          </p:nvSpPr>
          <p:spPr>
            <a:xfrm>
              <a:off x="3975579" y="2161405"/>
              <a:ext cx="750008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在</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1990</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年代末，电动汽车（</a:t>
              </a:r>
              <a:r>
                <a:rPr kumimoji="0" lang="en-US" altLang="zh-CN"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EV</a:t>
              </a: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）开始得到关注。越来越多的研究开始探索如何将电动汽车与电力系统有效地结合，以实现能源的高效利用。</a:t>
              </a:r>
            </a:p>
          </p:txBody>
        </p:sp>
      </p:grpSp>
      <p:grpSp>
        <p:nvGrpSpPr>
          <p:cNvPr id="74" name="组合 73"/>
          <p:cNvGrpSpPr/>
          <p:nvPr/>
        </p:nvGrpSpPr>
        <p:grpSpPr>
          <a:xfrm>
            <a:off x="3848516" y="4976912"/>
            <a:ext cx="7754201" cy="1381958"/>
            <a:chOff x="3848519" y="1491871"/>
            <a:chExt cx="7754201" cy="1381958"/>
          </a:xfrm>
        </p:grpSpPr>
        <p:sp>
          <p:nvSpPr>
            <p:cNvPr id="75" name="矩形: 圆角 74"/>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76" name="组合 75"/>
            <p:cNvGrpSpPr/>
            <p:nvPr/>
          </p:nvGrpSpPr>
          <p:grpSpPr>
            <a:xfrm>
              <a:off x="4084289" y="1643238"/>
              <a:ext cx="315113" cy="328886"/>
              <a:chOff x="10006941" y="5020448"/>
              <a:chExt cx="1531151" cy="1598081"/>
            </a:xfrm>
            <a:gradFill flip="none" rotWithShape="1">
              <a:gsLst>
                <a:gs pos="55000">
                  <a:srgbClr val="0164A5"/>
                </a:gs>
                <a:gs pos="100000">
                  <a:srgbClr val="1A73AE"/>
                </a:gs>
              </a:gsLst>
              <a:lin ang="2700000" scaled="1"/>
              <a:tileRect/>
            </a:gradFill>
          </p:grpSpPr>
          <p:sp>
            <p:nvSpPr>
              <p:cNvPr id="80" name="任意多边形: 形状 79"/>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81" name="组合 80"/>
              <p:cNvGrpSpPr/>
              <p:nvPr/>
            </p:nvGrpSpPr>
            <p:grpSpPr>
              <a:xfrm>
                <a:off x="10006941" y="5020448"/>
                <a:ext cx="1531151" cy="1598081"/>
                <a:chOff x="10006941" y="5020448"/>
                <a:chExt cx="1531151" cy="1598081"/>
              </a:xfrm>
              <a:grpFill/>
            </p:grpSpPr>
            <p:sp>
              <p:nvSpPr>
                <p:cNvPr id="82" name="任意多边形: 形状 81"/>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3" name="任意多边形: 形状 82"/>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4" name="任意多边形: 形状 83"/>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85" name="任意多边形: 形状 84"/>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77" name="文本框 76"/>
            <p:cNvSpPr txBox="1"/>
            <p:nvPr/>
          </p:nvSpPr>
          <p:spPr>
            <a:xfrm>
              <a:off x="4541863" y="1650368"/>
              <a:ext cx="2462213"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sym typeface="OPPOSans B" panose="00020600040101010101" pitchFamily="18" charset="-122"/>
                </a:rPr>
                <a:t>电网效率和稳定性</a:t>
              </a:r>
            </a:p>
          </p:txBody>
        </p:sp>
        <p:cxnSp>
          <p:nvCxnSpPr>
            <p:cNvPr id="78" name="直接连接符 77"/>
            <p:cNvCxnSpPr/>
            <p:nvPr/>
          </p:nvCxnSpPr>
          <p:spPr>
            <a:xfrm>
              <a:off x="4084289" y="2049075"/>
              <a:ext cx="2888145"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79" name="文本框 78"/>
            <p:cNvSpPr txBox="1"/>
            <p:nvPr/>
          </p:nvSpPr>
          <p:spPr>
            <a:xfrm>
              <a:off x="3975579" y="2161405"/>
              <a:ext cx="7500080" cy="584775"/>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6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电网常常存在供需不平衡，每天都会发生负荷需求波动和对电网进行电压及频率调节的需求。</a:t>
              </a:r>
              <a:endParaRPr lang="zh-CN" altLang="en-US" sz="1600" dirty="0">
                <a:solidFill>
                  <a:srgbClr val="0164A5"/>
                </a:solidFill>
                <a:latin typeface="思源黑体 CN Normal" panose="020B0400000000000000" pitchFamily="34" charset="-122"/>
                <a:ea typeface="思源黑体 CN Normal" panose="020B0400000000000000" pitchFamily="34" charset="-122"/>
              </a:endParaRPr>
            </a:p>
          </p:txBody>
        </p:sp>
      </p:gr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827697"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能源结构改变</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 name="矩形: 圆角 1"/>
          <p:cNvSpPr/>
          <p:nvPr/>
        </p:nvSpPr>
        <p:spPr>
          <a:xfrm>
            <a:off x="589280" y="1613421"/>
            <a:ext cx="11013440" cy="4682604"/>
          </a:xfrm>
          <a:prstGeom prst="roundRect">
            <a:avLst>
              <a:gd name="adj" fmla="val 0"/>
            </a:avLst>
          </a:prstGeom>
          <a:solidFill>
            <a:schemeClr val="bg1"/>
          </a:solidFill>
          <a:ln>
            <a:gradFill>
              <a:gsLst>
                <a:gs pos="0">
                  <a:srgbClr val="0164A5"/>
                </a:gs>
                <a:gs pos="100000">
                  <a:schemeClr val="bg1">
                    <a:alpha val="0"/>
                  </a:schemeClr>
                </a:gs>
              </a:gsLst>
              <a:lin ang="16200000" scaled="0"/>
            </a:gradFill>
          </a:ln>
          <a:effectLst>
            <a:outerShdw blurRad="381000" dist="330200" dir="5400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7" name="文本框 6"/>
          <p:cNvSpPr txBox="1"/>
          <p:nvPr/>
        </p:nvSpPr>
        <p:spPr>
          <a:xfrm>
            <a:off x="1079373" y="1945095"/>
            <a:ext cx="4253024" cy="3905043"/>
          </a:xfrm>
          <a:prstGeom prst="rect">
            <a:avLst/>
          </a:prstGeom>
          <a:noFill/>
        </p:spPr>
        <p:txBody>
          <a:bodyPr wrap="square" rtlCol="0">
            <a:spAutoFit/>
          </a:bodyPr>
          <a:lstStyle/>
          <a:p>
            <a:pPr marL="342900" indent="-342900">
              <a:lnSpc>
                <a:spcPct val="150000"/>
              </a:lnSpc>
              <a:buFont typeface="Wingdings" panose="05000000000000000000" pitchFamily="2" charset="2"/>
              <a:buChar char="Ø"/>
            </a:pP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随着全球气候变化问题的日益严重，能源转型已经成为各国发展的重要目标之一</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a:lnSpc>
                <a:spcPct val="150000"/>
              </a:lnSpc>
            </a:pP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可再生能源将逐渐成为能源结构的主导</a:t>
            </a: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lnSpc>
                <a:spcPct val="150000"/>
              </a:lnSpc>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8" name="图片 7"/>
          <p:cNvPicPr>
            <a:picLocks noChangeAspect="1"/>
          </p:cNvPicPr>
          <p:nvPr/>
        </p:nvPicPr>
        <p:blipFill>
          <a:blip r:embed="rId2"/>
          <a:stretch>
            <a:fillRect/>
          </a:stretch>
        </p:blipFill>
        <p:spPr>
          <a:xfrm>
            <a:off x="5514439" y="2126511"/>
            <a:ext cx="5750235" cy="2940313"/>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827697"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能源结构改变</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p:cNvGrpSpPr/>
          <p:nvPr/>
        </p:nvGrpSpPr>
        <p:grpSpPr>
          <a:xfrm>
            <a:off x="401706" y="1340841"/>
            <a:ext cx="5537848" cy="5348107"/>
            <a:chOff x="3848519" y="1491871"/>
            <a:chExt cx="7754201" cy="1381958"/>
          </a:xfrm>
        </p:grpSpPr>
        <p:sp>
          <p:nvSpPr>
            <p:cNvPr id="19" name="矩形: 圆角 18"/>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9" name="文本框 28"/>
            <p:cNvSpPr txBox="1"/>
            <p:nvPr/>
          </p:nvSpPr>
          <p:spPr>
            <a:xfrm>
              <a:off x="4102641" y="1577648"/>
              <a:ext cx="7500079" cy="11929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交通领域对石油的依赖</a:t>
              </a:r>
              <a:endParaRPr kumimoji="0" lang="en-US" altLang="zh-CN"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grpSp>
      <p:sp>
        <p:nvSpPr>
          <p:cNvPr id="10" name="矩形: 圆角 9"/>
          <p:cNvSpPr/>
          <p:nvPr/>
        </p:nvSpPr>
        <p:spPr>
          <a:xfrm>
            <a:off x="6199800" y="1340841"/>
            <a:ext cx="5537848" cy="5348107"/>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4352" y="2360429"/>
            <a:ext cx="5408511" cy="4196679"/>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p:cNvPicPr>
            <a:picLocks noChangeAspect="1"/>
          </p:cNvPicPr>
          <p:nvPr/>
        </p:nvPicPr>
        <p:blipFill>
          <a:blip r:embed="rId4"/>
          <a:stretch>
            <a:fillRect/>
          </a:stretch>
        </p:blipFill>
        <p:spPr>
          <a:xfrm>
            <a:off x="7287406" y="2264736"/>
            <a:ext cx="3649414" cy="4131808"/>
          </a:xfrm>
          <a:prstGeom prst="rect">
            <a:avLst/>
          </a:prstGeom>
        </p:spPr>
      </p:pic>
      <p:sp>
        <p:nvSpPr>
          <p:cNvPr id="11" name="文本框 10"/>
          <p:cNvSpPr txBox="1"/>
          <p:nvPr/>
        </p:nvSpPr>
        <p:spPr>
          <a:xfrm>
            <a:off x="6433933" y="1672794"/>
            <a:ext cx="5356361" cy="46166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新能源推广后的能源结构预期</a:t>
            </a:r>
            <a:endParaRPr kumimoji="0" lang="en-US" altLang="zh-CN" sz="2400" b="1"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3298980"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电动汽车的普及</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4" name="图片 3"/>
          <p:cNvPicPr>
            <a:picLocks noChangeAspect="1"/>
          </p:cNvPicPr>
          <p:nvPr/>
        </p:nvPicPr>
        <p:blipFill>
          <a:blip r:embed="rId2"/>
          <a:stretch>
            <a:fillRect/>
          </a:stretch>
        </p:blipFill>
        <p:spPr>
          <a:xfrm>
            <a:off x="1318437" y="1421989"/>
            <a:ext cx="9207306" cy="3248478"/>
          </a:xfrm>
          <a:prstGeom prst="rect">
            <a:avLst/>
          </a:prstGeom>
        </p:spPr>
      </p:pic>
      <p:sp>
        <p:nvSpPr>
          <p:cNvPr id="10" name="文本框 9"/>
          <p:cNvSpPr txBox="1"/>
          <p:nvPr/>
        </p:nvSpPr>
        <p:spPr>
          <a:xfrm>
            <a:off x="940154" y="4928334"/>
            <a:ext cx="9851893" cy="1423147"/>
          </a:xfrm>
          <a:prstGeom prst="rect">
            <a:avLst/>
          </a:prstGeom>
          <a:noFill/>
        </p:spPr>
        <p:txBody>
          <a:bodyPr wrap="square">
            <a:spAutoFit/>
          </a:bodyPr>
          <a:lstStyle/>
          <a:p>
            <a:pPr marL="285750" indent="-285750">
              <a:lnSpc>
                <a:spcPct val="150000"/>
              </a:lnSpc>
              <a:buFont typeface="Wingdings" panose="05000000000000000000" pitchFamily="2" charset="2"/>
              <a:buChar char="Ø"/>
              <a:defRPr/>
            </a:pPr>
            <a:r>
              <a:rPr lang="en-US" altLang="zh-CN" sz="2000" dirty="0">
                <a:solidFill>
                  <a:srgbClr val="000000"/>
                </a:solidFill>
                <a:latin typeface="思源黑体 CN Normal" panose="020B0400000000000000" pitchFamily="34" charset="-122"/>
                <a:ea typeface="思源黑体 CN Normal" panose="020B0400000000000000" pitchFamily="34" charset="-122"/>
              </a:rPr>
              <a:t>2023</a:t>
            </a:r>
            <a:r>
              <a:rPr lang="zh-CN" altLang="en-US" sz="2000" dirty="0">
                <a:solidFill>
                  <a:srgbClr val="000000"/>
                </a:solidFill>
                <a:latin typeface="思源黑体 CN Normal" panose="020B0400000000000000" pitchFamily="34" charset="-122"/>
                <a:ea typeface="思源黑体 CN Normal" panose="020B0400000000000000" pitchFamily="34" charset="-122"/>
              </a:rPr>
              <a:t>年全球新能源汽车销量为</a:t>
            </a:r>
            <a:r>
              <a:rPr lang="en-US" altLang="zh-CN" sz="2000" dirty="0">
                <a:solidFill>
                  <a:srgbClr val="000000"/>
                </a:solidFill>
                <a:latin typeface="思源黑体 CN Normal" panose="020B0400000000000000" pitchFamily="34" charset="-122"/>
                <a:ea typeface="思源黑体 CN Normal" panose="020B0400000000000000" pitchFamily="34" charset="-122"/>
              </a:rPr>
              <a:t>1418</a:t>
            </a:r>
            <a:r>
              <a:rPr lang="zh-CN" altLang="en-US" sz="2000" dirty="0">
                <a:solidFill>
                  <a:srgbClr val="000000"/>
                </a:solidFill>
                <a:latin typeface="思源黑体 CN Normal" panose="020B0400000000000000" pitchFamily="34" charset="-122"/>
                <a:ea typeface="思源黑体 CN Normal" panose="020B0400000000000000" pitchFamily="34" charset="-122"/>
              </a:rPr>
              <a:t>万台，市场渗透率为</a:t>
            </a:r>
            <a:r>
              <a:rPr lang="en-US" altLang="zh-CN" sz="2000" dirty="0">
                <a:solidFill>
                  <a:srgbClr val="000000"/>
                </a:solidFill>
                <a:latin typeface="思源黑体 CN Normal" panose="020B0400000000000000" pitchFamily="34" charset="-122"/>
                <a:ea typeface="思源黑体 CN Normal" panose="020B0400000000000000" pitchFamily="34" charset="-122"/>
              </a:rPr>
              <a:t>16%</a:t>
            </a:r>
          </a:p>
          <a:p>
            <a:pPr marL="285750" indent="-285750">
              <a:lnSpc>
                <a:spcPct val="150000"/>
              </a:lnSpc>
              <a:buFont typeface="Wingdings" panose="05000000000000000000" pitchFamily="2" charset="2"/>
              <a:buChar char="Ø"/>
              <a:defRPr/>
            </a:pPr>
            <a:r>
              <a:rPr lang="en-US" altLang="zh-CN" sz="2000" dirty="0">
                <a:solidFill>
                  <a:srgbClr val="000000"/>
                </a:solidFill>
                <a:latin typeface="思源黑体 CN Normal" panose="020B0400000000000000" pitchFamily="34" charset="-122"/>
                <a:ea typeface="思源黑体 CN Normal" panose="020B0400000000000000" pitchFamily="34" charset="-122"/>
              </a:rPr>
              <a:t>2020</a:t>
            </a:r>
            <a:r>
              <a:rPr lang="zh-CN" altLang="en-US" sz="2000" dirty="0">
                <a:solidFill>
                  <a:srgbClr val="000000"/>
                </a:solidFill>
                <a:latin typeface="思源黑体 CN Normal" panose="020B0400000000000000" pitchFamily="34" charset="-122"/>
                <a:ea typeface="思源黑体 CN Normal" panose="020B0400000000000000" pitchFamily="34" charset="-122"/>
              </a:rPr>
              <a:t>年中国新能源汽车销量占全球的</a:t>
            </a:r>
            <a:r>
              <a:rPr lang="en-US" altLang="zh-CN" sz="2000" dirty="0">
                <a:solidFill>
                  <a:srgbClr val="000000"/>
                </a:solidFill>
                <a:latin typeface="思源黑体 CN Normal" panose="020B0400000000000000" pitchFamily="34" charset="-122"/>
                <a:ea typeface="思源黑体 CN Normal" panose="020B0400000000000000" pitchFamily="34" charset="-122"/>
              </a:rPr>
              <a:t>41.8%</a:t>
            </a:r>
            <a:r>
              <a:rPr lang="zh-CN" altLang="en-US" sz="2000" dirty="0">
                <a:solidFill>
                  <a:srgbClr val="000000"/>
                </a:solidFill>
                <a:latin typeface="思源黑体 CN Normal" panose="020B0400000000000000" pitchFamily="34" charset="-122"/>
                <a:ea typeface="思源黑体 CN Normal" panose="020B0400000000000000" pitchFamily="34" charset="-122"/>
              </a:rPr>
              <a:t>，</a:t>
            </a:r>
            <a:r>
              <a:rPr lang="en-US" altLang="zh-CN" sz="2000" dirty="0">
                <a:solidFill>
                  <a:srgbClr val="000000"/>
                </a:solidFill>
                <a:latin typeface="思源黑体 CN Normal" panose="020B0400000000000000" pitchFamily="34" charset="-122"/>
                <a:ea typeface="思源黑体 CN Normal" panose="020B0400000000000000" pitchFamily="34" charset="-122"/>
              </a:rPr>
              <a:t>2023</a:t>
            </a:r>
            <a:r>
              <a:rPr lang="zh-CN" altLang="en-US" sz="2000" dirty="0">
                <a:solidFill>
                  <a:srgbClr val="000000"/>
                </a:solidFill>
                <a:latin typeface="思源黑体 CN Normal" panose="020B0400000000000000" pitchFamily="34" charset="-122"/>
                <a:ea typeface="思源黑体 CN Normal" panose="020B0400000000000000" pitchFamily="34" charset="-122"/>
              </a:rPr>
              <a:t>年达到</a:t>
            </a:r>
            <a:r>
              <a:rPr lang="en-US" altLang="zh-CN" sz="2000" dirty="0">
                <a:solidFill>
                  <a:srgbClr val="000000"/>
                </a:solidFill>
                <a:latin typeface="思源黑体 CN Normal" panose="020B0400000000000000" pitchFamily="34" charset="-122"/>
                <a:ea typeface="思源黑体 CN Normal" panose="020B0400000000000000" pitchFamily="34" charset="-122"/>
              </a:rPr>
              <a:t>63.6%</a:t>
            </a:r>
            <a:r>
              <a:rPr lang="zh-CN" altLang="en-US" sz="2000" dirty="0">
                <a:solidFill>
                  <a:srgbClr val="000000"/>
                </a:solidFill>
                <a:latin typeface="思源黑体 CN Normal" panose="020B0400000000000000" pitchFamily="34" charset="-122"/>
                <a:ea typeface="思源黑体 CN Normal" panose="020B0400000000000000" pitchFamily="34" charset="-122"/>
              </a:rPr>
              <a:t>，三年内增长</a:t>
            </a:r>
            <a:r>
              <a:rPr lang="en-US" altLang="zh-CN" sz="2000" dirty="0">
                <a:solidFill>
                  <a:srgbClr val="000000"/>
                </a:solidFill>
                <a:latin typeface="思源黑体 CN Normal" panose="020B0400000000000000" pitchFamily="34" charset="-122"/>
                <a:ea typeface="思源黑体 CN Normal" panose="020B0400000000000000" pitchFamily="34" charset="-122"/>
              </a:rPr>
              <a:t>21.8</a:t>
            </a:r>
            <a:r>
              <a:rPr lang="zh-CN" altLang="en-US" sz="2000" dirty="0">
                <a:solidFill>
                  <a:srgbClr val="000000"/>
                </a:solidFill>
                <a:latin typeface="思源黑体 CN Normal" panose="020B0400000000000000" pitchFamily="34" charset="-122"/>
                <a:ea typeface="思源黑体 CN Normal" panose="020B0400000000000000" pitchFamily="34" charset="-122"/>
              </a:rPr>
              <a:t>个百分点，成为引领全球汽车产业电动化转型重要力量</a:t>
            </a:r>
            <a:r>
              <a:rPr lang="en-US" altLang="zh-CN" sz="2000" dirty="0">
                <a:solidFill>
                  <a:srgbClr val="000000"/>
                </a:solidFill>
                <a:latin typeface="思源黑体 CN Normal" panose="020B0400000000000000" pitchFamily="34" charset="-122"/>
                <a:ea typeface="思源黑体 CN Normal" panose="020B0400000000000000" pitchFamily="34" charset="-122"/>
              </a:rPr>
              <a:t>;</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2827697"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基础设施发展</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37" name="组合 36"/>
          <p:cNvGrpSpPr/>
          <p:nvPr/>
        </p:nvGrpSpPr>
        <p:grpSpPr>
          <a:xfrm>
            <a:off x="1418620" y="4621433"/>
            <a:ext cx="8703576" cy="1371904"/>
            <a:chOff x="6456680" y="1806146"/>
            <a:chExt cx="5034280" cy="1371904"/>
          </a:xfrm>
        </p:grpSpPr>
        <p:grpSp>
          <p:nvGrpSpPr>
            <p:cNvPr id="38" name="组合 37"/>
            <p:cNvGrpSpPr/>
            <p:nvPr/>
          </p:nvGrpSpPr>
          <p:grpSpPr>
            <a:xfrm>
              <a:off x="6456680" y="1806146"/>
              <a:ext cx="5034280" cy="434264"/>
              <a:chOff x="6456680" y="1806146"/>
              <a:chExt cx="5034280" cy="434264"/>
            </a:xfrm>
          </p:grpSpPr>
          <p:cxnSp>
            <p:nvCxnSpPr>
              <p:cNvPr id="44" name="直接连接符 43"/>
              <p:cNvCxnSpPr/>
              <p:nvPr/>
            </p:nvCxnSpPr>
            <p:spPr>
              <a:xfrm>
                <a:off x="6456680" y="2240410"/>
                <a:ext cx="5034280"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48" name="文本框 47"/>
              <p:cNvSpPr txBox="1"/>
              <p:nvPr/>
            </p:nvSpPr>
            <p:spPr>
              <a:xfrm>
                <a:off x="6456680" y="1806146"/>
                <a:ext cx="1846659" cy="369332"/>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a:defRPr/>
                </a:pPr>
                <a:r>
                  <a:rPr lang="zh-CN" altLang="en-US" sz="2400" i="0" dirty="0">
                    <a:gradFill flip="none" rotWithShape="1">
                      <a:gsLst>
                        <a:gs pos="0">
                          <a:srgbClr val="0164A5"/>
                        </a:gs>
                        <a:gs pos="100000">
                          <a:srgbClr val="1A73AE"/>
                        </a:gs>
                      </a:gsLst>
                      <a:lin ang="2700000" scaled="0"/>
                      <a:tileRect/>
                    </a:gradFill>
                    <a:sym typeface="OPPOSans B" panose="00020600040101010101" pitchFamily="18" charset="-122"/>
                  </a:rPr>
                  <a:t>相关技术发展</a:t>
                </a:r>
              </a:p>
            </p:txBody>
          </p:sp>
        </p:grpSp>
        <p:sp>
          <p:nvSpPr>
            <p:cNvPr id="39" name="文本框 38"/>
            <p:cNvSpPr txBox="1"/>
            <p:nvPr/>
          </p:nvSpPr>
          <p:spPr>
            <a:xfrm>
              <a:off x="6456680" y="2470164"/>
              <a:ext cx="5034280" cy="707886"/>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日益提升的电池设备、充电技术以及充电设施也促进电动汽车不断普及。</a:t>
              </a:r>
            </a:p>
          </p:txBody>
        </p:sp>
      </p:grpSp>
      <p:pic>
        <p:nvPicPr>
          <p:cNvPr id="4" name="图片 3"/>
          <p:cNvPicPr>
            <a:picLocks noChangeAspect="1"/>
          </p:cNvPicPr>
          <p:nvPr/>
        </p:nvPicPr>
        <p:blipFill>
          <a:blip r:embed="rId2"/>
          <a:stretch>
            <a:fillRect/>
          </a:stretch>
        </p:blipFill>
        <p:spPr>
          <a:xfrm>
            <a:off x="931420" y="1802303"/>
            <a:ext cx="9953096" cy="2409803"/>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文本框 16"/>
          <p:cNvSpPr txBox="1"/>
          <p:nvPr/>
        </p:nvSpPr>
        <p:spPr>
          <a:xfrm>
            <a:off x="661952" y="561975"/>
            <a:ext cx="3298980"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电动汽车的普及</a:t>
            </a:r>
          </a:p>
        </p:txBody>
      </p:sp>
      <p:sp>
        <p:nvSpPr>
          <p:cNvPr id="21" name="平行四边形 20"/>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5" name="图片 4" descr="新能源汽车"/>
          <p:cNvPicPr>
            <a:picLocks noChangeAspect="1"/>
          </p:cNvPicPr>
          <p:nvPr/>
        </p:nvPicPr>
        <p:blipFill>
          <a:blip r:embed="rId2"/>
          <a:stretch>
            <a:fillRect/>
          </a:stretch>
        </p:blipFill>
        <p:spPr>
          <a:xfrm>
            <a:off x="5947145" y="1450163"/>
            <a:ext cx="5825584" cy="3579007"/>
          </a:xfrm>
          <a:prstGeom prst="rect">
            <a:avLst/>
          </a:prstGeom>
        </p:spPr>
      </p:pic>
      <p:sp>
        <p:nvSpPr>
          <p:cNvPr id="11" name="文本框 10"/>
          <p:cNvSpPr txBox="1"/>
          <p:nvPr/>
        </p:nvSpPr>
        <p:spPr>
          <a:xfrm>
            <a:off x="748769" y="5442882"/>
            <a:ext cx="8703576" cy="46166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defRPr/>
            </a:pPr>
            <a:r>
              <a:rPr kumimoji="0" lang="zh-CN" altLang="en-US" sz="24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随着电动汽车的普及，电动汽车</a:t>
            </a:r>
            <a:r>
              <a:rPr lang="zh-CN" altLang="en-US" sz="2400" dirty="0">
                <a:solidFill>
                  <a:srgbClr val="000000"/>
                </a:solidFill>
                <a:latin typeface="思源黑体 CN Normal" panose="020B0400000000000000" pitchFamily="34" charset="-122"/>
                <a:ea typeface="思源黑体 CN Normal" panose="020B0400000000000000" pitchFamily="34" charset="-122"/>
              </a:rPr>
              <a:t>将</a:t>
            </a:r>
            <a:r>
              <a:rPr kumimoji="0" lang="zh-CN" altLang="en-US" sz="24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大规模接入电网充电</a:t>
            </a:r>
            <a:endParaRPr kumimoji="0" lang="en-US" altLang="zh-CN" sz="24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pic>
        <p:nvPicPr>
          <p:cNvPr id="13" name="图片 12"/>
          <p:cNvPicPr>
            <a:picLocks noChangeAspect="1"/>
          </p:cNvPicPr>
          <p:nvPr/>
        </p:nvPicPr>
        <p:blipFill>
          <a:blip r:embed="rId3"/>
          <a:stretch>
            <a:fillRect/>
          </a:stretch>
        </p:blipFill>
        <p:spPr>
          <a:xfrm>
            <a:off x="589280" y="1818569"/>
            <a:ext cx="4862467" cy="3124349"/>
          </a:xfrm>
          <a:prstGeom prst="rect">
            <a:avLst/>
          </a:prstGeom>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RESOURCE_RECORD_KEY" val="{&quot;10&quot;:[21567271]}"/>
</p:tagLst>
</file>

<file path=ppt/tags/tag10.xml><?xml version="1.0" encoding="utf-8"?>
<p:tagLst xmlns:a="http://schemas.openxmlformats.org/drawingml/2006/main" xmlns:r="http://schemas.openxmlformats.org/officeDocument/2006/relationships" xmlns:p="http://schemas.openxmlformats.org/presentationml/2006/main">
  <p:tag name="KSO_WM_DIAGRAM_VIRTUALLY_FRAME" val="{&quot;height&quot;:361.04433070866145,&quot;left&quot;:128.6727559055118,&quot;top&quot;:226.70740157480313,&quot;width&quot;:393.12944881889763}"/>
</p:tagLst>
</file>

<file path=ppt/tags/tag11.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12.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13.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14.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15.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16.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17.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18.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19.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2.xml><?xml version="1.0" encoding="utf-8"?>
<p:tagLst xmlns:a="http://schemas.openxmlformats.org/drawingml/2006/main" xmlns:r="http://schemas.openxmlformats.org/officeDocument/2006/relationships" xmlns:p="http://schemas.openxmlformats.org/presentationml/2006/main">
  <p:tag name="KSO_WM_DIAGRAM_VIRTUALLY_FRAME" val="{&quot;height&quot;:201.1792913385827,&quot;left&quot;:128.6727559055118,&quot;top&quot;:226.70740157480313,&quot;width&quot;:393.12944881889763}"/>
</p:tagLst>
</file>

<file path=ppt/tags/tag20.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21.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22.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23.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24.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25.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26.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27.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28.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29.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3.xml><?xml version="1.0" encoding="utf-8"?>
<p:tagLst xmlns:a="http://schemas.openxmlformats.org/drawingml/2006/main" xmlns:r="http://schemas.openxmlformats.org/officeDocument/2006/relationships" xmlns:p="http://schemas.openxmlformats.org/presentationml/2006/main">
  <p:tag name="KSO_WM_DIAGRAM_VIRTUALLY_FRAME" val="{&quot;height&quot;:201.1792913385827,&quot;left&quot;:128.6727559055118,&quot;top&quot;:226.70740157480313,&quot;width&quot;:393.12944881889763}"/>
</p:tagLst>
</file>

<file path=ppt/tags/tag30.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31.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32.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33.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34.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35.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36.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37.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38.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39.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4.xml><?xml version="1.0" encoding="utf-8"?>
<p:tagLst xmlns:a="http://schemas.openxmlformats.org/drawingml/2006/main" xmlns:r="http://schemas.openxmlformats.org/officeDocument/2006/relationships" xmlns:p="http://schemas.openxmlformats.org/presentationml/2006/main">
  <p:tag name="KSO_WM_DIAGRAM_VIRTUALLY_FRAME" val="{&quot;height&quot;:201.1792913385827,&quot;left&quot;:128.6727559055118,&quot;top&quot;:226.70740157480313,&quot;width&quot;:393.12944881889763}"/>
</p:tagLst>
</file>

<file path=ppt/tags/tag40.xml><?xml version="1.0" encoding="utf-8"?>
<p:tagLst xmlns:a="http://schemas.openxmlformats.org/drawingml/2006/main" xmlns:r="http://schemas.openxmlformats.org/officeDocument/2006/relationships" xmlns:p="http://schemas.openxmlformats.org/presentationml/2006/main">
  <p:tag name="KSO_WM_DIAGRAM_VIRTUALLY_FRAME" val="{&quot;height&quot;:419.1319685039369,&quot;left&quot;:303.0327559055118,&quot;top&quot;:117.47007874015749,&quot;width&quot;:610.5670078740156}"/>
</p:tagLst>
</file>

<file path=ppt/tags/tag5.xml><?xml version="1.0" encoding="utf-8"?>
<p:tagLst xmlns:a="http://schemas.openxmlformats.org/drawingml/2006/main" xmlns:r="http://schemas.openxmlformats.org/officeDocument/2006/relationships" xmlns:p="http://schemas.openxmlformats.org/presentationml/2006/main">
  <p:tag name="KSO_WM_DIAGRAM_VIRTUALLY_FRAME" val="{&quot;height&quot;:361.04433070866145,&quot;left&quot;:128.6727559055118,&quot;top&quot;:226.70740157480313,&quot;width&quot;:393.12944881889763}"/>
</p:tagLst>
</file>

<file path=ppt/tags/tag6.xml><?xml version="1.0" encoding="utf-8"?>
<p:tagLst xmlns:a="http://schemas.openxmlformats.org/drawingml/2006/main" xmlns:r="http://schemas.openxmlformats.org/officeDocument/2006/relationships" xmlns:p="http://schemas.openxmlformats.org/presentationml/2006/main">
  <p:tag name="KSO_WM_DIAGRAM_VIRTUALLY_FRAME" val="{&quot;height&quot;:361.04433070866145,&quot;left&quot;:128.6727559055118,&quot;top&quot;:226.70740157480313,&quot;width&quot;:393.12944881889763}"/>
</p:tagLst>
</file>

<file path=ppt/tags/tag7.xml><?xml version="1.0" encoding="utf-8"?>
<p:tagLst xmlns:a="http://schemas.openxmlformats.org/drawingml/2006/main" xmlns:r="http://schemas.openxmlformats.org/officeDocument/2006/relationships" xmlns:p="http://schemas.openxmlformats.org/presentationml/2006/main">
  <p:tag name="KSO_WM_DIAGRAM_VIRTUALLY_FRAME" val="{&quot;height&quot;:361.04433070866145,&quot;left&quot;:128.6727559055118,&quot;top&quot;:226.70740157480313,&quot;width&quot;:393.12944881889763}"/>
</p:tagLst>
</file>

<file path=ppt/tags/tag8.xml><?xml version="1.0" encoding="utf-8"?>
<p:tagLst xmlns:a="http://schemas.openxmlformats.org/drawingml/2006/main" xmlns:r="http://schemas.openxmlformats.org/officeDocument/2006/relationships" xmlns:p="http://schemas.openxmlformats.org/presentationml/2006/main">
  <p:tag name="KSO_WM_DIAGRAM_VIRTUALLY_FRAME" val="{&quot;height&quot;:361.04433070866145,&quot;left&quot;:128.6727559055118,&quot;top&quot;:226.70740157480313,&quot;width&quot;:393.12944881889763}"/>
</p:tagLst>
</file>

<file path=ppt/tags/tag9.xml><?xml version="1.0" encoding="utf-8"?>
<p:tagLst xmlns:a="http://schemas.openxmlformats.org/drawingml/2006/main" xmlns:r="http://schemas.openxmlformats.org/officeDocument/2006/relationships" xmlns:p="http://schemas.openxmlformats.org/presentationml/2006/main">
  <p:tag name="KSO_WM_DIAGRAM_VIRTUALLY_FRAME" val="{&quot;height&quot;:361.04433070866145,&quot;left&quot;:128.6727559055118,&quot;top&quot;:226.70740157480313,&quot;width&quot;:393.1294488188976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29</TotalTime>
  <Words>4037</Words>
  <Application>Microsoft Office PowerPoint</Application>
  <PresentationFormat>宽屏</PresentationFormat>
  <Paragraphs>310</Paragraphs>
  <Slides>39</Slides>
  <Notes>18</Notes>
  <HiddenSlides>0</HiddenSlides>
  <MMClips>0</MMClips>
  <ScaleCrop>false</ScaleCrop>
  <HeadingPairs>
    <vt:vector size="6" baseType="variant">
      <vt:variant>
        <vt:lpstr>已用的字体</vt:lpstr>
      </vt:variant>
      <vt:variant>
        <vt:i4>10</vt:i4>
      </vt:variant>
      <vt:variant>
        <vt:lpstr>主题</vt:lpstr>
      </vt:variant>
      <vt:variant>
        <vt:i4>1</vt:i4>
      </vt:variant>
      <vt:variant>
        <vt:lpstr>幻灯片标题</vt:lpstr>
      </vt:variant>
      <vt:variant>
        <vt:i4>39</vt:i4>
      </vt:variant>
    </vt:vector>
  </HeadingPairs>
  <TitlesOfParts>
    <vt:vector size="50" baseType="lpstr">
      <vt:lpstr>思源黑体 CN Heavy</vt:lpstr>
      <vt:lpstr>等线 Light</vt:lpstr>
      <vt:lpstr>Arial</vt:lpstr>
      <vt:lpstr>思源黑体 CN Normal</vt:lpstr>
      <vt:lpstr>等线</vt:lpstr>
      <vt:lpstr>优设标题黑</vt:lpstr>
      <vt:lpstr>ui-sans-serif</vt:lpstr>
      <vt:lpstr>Wingdings</vt:lpstr>
      <vt:lpstr>微软雅黑</vt:lpstr>
      <vt:lpstr>OPPOSans B</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杰博 帅</dc:creator>
  <cp:lastModifiedBy>耀欣 梁</cp:lastModifiedBy>
  <cp:revision>224</cp:revision>
  <dcterms:created xsi:type="dcterms:W3CDTF">2023-11-03T16:40:00Z</dcterms:created>
  <dcterms:modified xsi:type="dcterms:W3CDTF">2024-12-17T05:28:11Z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C341E29905474FA0830724A43B71E3B6_12</vt:lpwstr>
  </property>
  <property fmtid="{D5CDD505-2E9C-101B-9397-08002B2CF9AE}" pid="3" name="KSOProductBuildVer">
    <vt:lpwstr>2052-12.1.0.19302</vt:lpwstr>
  </property>
</Properties>
</file>